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ags/tag10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7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9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0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1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2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3.xml" ContentType="application/vnd.openxmlformats-officedocument.theme+xml"/>
  <Override PartName="/ppt/tags/tag11.xml" ContentType="application/vnd.openxmlformats-officedocument.presentationml.tags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1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5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7.xml" ContentType="application/vnd.openxmlformats-officedocument.theme+xml"/>
  <Override PartName="/ppt/tags/tag12.xml" ContentType="application/vnd.openxmlformats-officedocument.presentationml.tags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8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9.xml" ContentType="application/vnd.openxmlformats-officedocument.theme+xml"/>
  <Override PartName="/ppt/tags/tag13.xml" ContentType="application/vnd.openxmlformats-officedocument.presentationml.tags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3" r:id="rId4"/>
    <p:sldMasterId id="2147483978" r:id="rId5"/>
    <p:sldMasterId id="2147483983" r:id="rId6"/>
    <p:sldMasterId id="2147483993" r:id="rId7"/>
    <p:sldMasterId id="2147483998" r:id="rId8"/>
    <p:sldMasterId id="2147484004" r:id="rId9"/>
    <p:sldMasterId id="2147484028" r:id="rId10"/>
    <p:sldMasterId id="2147484035" r:id="rId11"/>
    <p:sldMasterId id="2147484042" r:id="rId12"/>
    <p:sldMasterId id="2147484048" r:id="rId13"/>
    <p:sldMasterId id="2147484054" r:id="rId14"/>
    <p:sldMasterId id="2147484061" r:id="rId15"/>
    <p:sldMasterId id="2147484067" r:id="rId16"/>
    <p:sldMasterId id="2147484072" r:id="rId17"/>
    <p:sldMasterId id="2147484080" r:id="rId18"/>
    <p:sldMasterId id="2147484087" r:id="rId19"/>
    <p:sldMasterId id="2147484095" r:id="rId20"/>
    <p:sldMasterId id="2147484109" r:id="rId21"/>
    <p:sldMasterId id="2147484118" r:id="rId22"/>
    <p:sldMasterId id="2147484141" r:id="rId23"/>
  </p:sldMasterIdLst>
  <p:notesMasterIdLst>
    <p:notesMasterId r:id="rId60"/>
  </p:notesMasterIdLst>
  <p:handoutMasterIdLst>
    <p:handoutMasterId r:id="rId61"/>
  </p:handoutMasterIdLst>
  <p:sldIdLst>
    <p:sldId id="467" r:id="rId24"/>
    <p:sldId id="468" r:id="rId25"/>
    <p:sldId id="470" r:id="rId26"/>
    <p:sldId id="474" r:id="rId27"/>
    <p:sldId id="507" r:id="rId28"/>
    <p:sldId id="453" r:id="rId29"/>
    <p:sldId id="494" r:id="rId30"/>
    <p:sldId id="480" r:id="rId31"/>
    <p:sldId id="491" r:id="rId32"/>
    <p:sldId id="511" r:id="rId33"/>
    <p:sldId id="473" r:id="rId34"/>
    <p:sldId id="472" r:id="rId35"/>
    <p:sldId id="509" r:id="rId36"/>
    <p:sldId id="510" r:id="rId37"/>
    <p:sldId id="498" r:id="rId38"/>
    <p:sldId id="499" r:id="rId39"/>
    <p:sldId id="500" r:id="rId40"/>
    <p:sldId id="487" r:id="rId41"/>
    <p:sldId id="503" r:id="rId42"/>
    <p:sldId id="493" r:id="rId43"/>
    <p:sldId id="466" r:id="rId44"/>
    <p:sldId id="501" r:id="rId45"/>
    <p:sldId id="504" r:id="rId46"/>
    <p:sldId id="497" r:id="rId47"/>
    <p:sldId id="502" r:id="rId48"/>
    <p:sldId id="485" r:id="rId49"/>
    <p:sldId id="488" r:id="rId50"/>
    <p:sldId id="489" r:id="rId51"/>
    <p:sldId id="458" r:id="rId52"/>
    <p:sldId id="490" r:id="rId53"/>
    <p:sldId id="484" r:id="rId54"/>
    <p:sldId id="496" r:id="rId55"/>
    <p:sldId id="469" r:id="rId56"/>
    <p:sldId id="471" r:id="rId57"/>
    <p:sldId id="476" r:id="rId58"/>
    <p:sldId id="475" r:id="rId59"/>
  </p:sldIdLst>
  <p:sldSz cx="9144000" cy="5143500" type="screen16x9"/>
  <p:notesSz cx="6883400" cy="9906000"/>
  <p:custDataLst>
    <p:tags r:id="rId6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3">
          <p15:clr>
            <a:srgbClr val="A4A3A4"/>
          </p15:clr>
        </p15:guide>
        <p15:guide id="2" orient="horz" pos="3040">
          <p15:clr>
            <a:srgbClr val="A4A3A4"/>
          </p15:clr>
        </p15:guide>
        <p15:guide id="3" orient="horz" pos="527">
          <p15:clr>
            <a:srgbClr val="A4A3A4"/>
          </p15:clr>
        </p15:guide>
        <p15:guide id="4" orient="horz" pos="577">
          <p15:clr>
            <a:srgbClr val="A4A3A4"/>
          </p15:clr>
        </p15:guide>
        <p15:guide id="5" orient="horz" pos="374">
          <p15:clr>
            <a:srgbClr val="A4A3A4"/>
          </p15:clr>
        </p15:guide>
        <p15:guide id="6" orient="horz" pos="999">
          <p15:clr>
            <a:srgbClr val="A4A3A4"/>
          </p15:clr>
        </p15:guide>
        <p15:guide id="7" orient="horz" pos="1362">
          <p15:clr>
            <a:srgbClr val="A4A3A4"/>
          </p15:clr>
        </p15:guide>
        <p15:guide id="8" orient="horz" pos="1417">
          <p15:clr>
            <a:srgbClr val="A4A3A4"/>
          </p15:clr>
        </p15:guide>
        <p15:guide id="9" orient="horz" pos="1782">
          <p15:clr>
            <a:srgbClr val="A4A3A4"/>
          </p15:clr>
        </p15:guide>
        <p15:guide id="10" orient="horz" pos="1838">
          <p15:clr>
            <a:srgbClr val="A4A3A4"/>
          </p15:clr>
        </p15:guide>
        <p15:guide id="11" orient="horz" pos="2199">
          <p15:clr>
            <a:srgbClr val="A4A3A4"/>
          </p15:clr>
        </p15:guide>
        <p15:guide id="12" orient="horz" pos="2256">
          <p15:clr>
            <a:srgbClr val="A4A3A4"/>
          </p15:clr>
        </p15:guide>
        <p15:guide id="13" orient="horz" pos="2621">
          <p15:clr>
            <a:srgbClr val="A4A3A4"/>
          </p15:clr>
        </p15:guide>
        <p15:guide id="14" orient="horz" pos="423">
          <p15:clr>
            <a:srgbClr val="A4A3A4"/>
          </p15:clr>
        </p15:guide>
        <p15:guide id="15" orient="horz" pos="467">
          <p15:clr>
            <a:srgbClr val="A4A3A4"/>
          </p15:clr>
        </p15:guide>
        <p15:guide id="16" orient="horz" pos="941">
          <p15:clr>
            <a:srgbClr val="A4A3A4"/>
          </p15:clr>
        </p15:guide>
        <p15:guide id="17" orient="horz" pos="2675">
          <p15:clr>
            <a:srgbClr val="A4A3A4"/>
          </p15:clr>
        </p15:guide>
        <p15:guide id="18" orient="horz" pos="2799" userDrawn="1">
          <p15:clr>
            <a:srgbClr val="A4A3A4"/>
          </p15:clr>
        </p15:guide>
        <p15:guide id="19" pos="364">
          <p15:clr>
            <a:srgbClr val="A4A3A4"/>
          </p15:clr>
        </p15:guide>
        <p15:guide id="20" pos="1157">
          <p15:clr>
            <a:srgbClr val="A4A3A4"/>
          </p15:clr>
        </p15:guide>
        <p15:guide id="21" pos="1213">
          <p15:clr>
            <a:srgbClr val="A4A3A4"/>
          </p15:clr>
        </p15:guide>
        <p15:guide id="22" pos="2007">
          <p15:clr>
            <a:srgbClr val="A4A3A4"/>
          </p15:clr>
        </p15:guide>
        <p15:guide id="23" pos="2404" userDrawn="1">
          <p15:clr>
            <a:srgbClr val="A4A3A4"/>
          </p15:clr>
        </p15:guide>
        <p15:guide id="24" pos="2858">
          <p15:clr>
            <a:srgbClr val="A4A3A4"/>
          </p15:clr>
        </p15:guide>
        <p15:guide id="25" pos="2912">
          <p15:clr>
            <a:srgbClr val="A4A3A4"/>
          </p15:clr>
        </p15:guide>
        <p15:guide id="26" pos="3706">
          <p15:clr>
            <a:srgbClr val="A4A3A4"/>
          </p15:clr>
        </p15:guide>
        <p15:guide id="27" pos="3761">
          <p15:clr>
            <a:srgbClr val="A4A3A4"/>
          </p15:clr>
        </p15:guide>
        <p15:guide id="28" pos="4808" userDrawn="1">
          <p15:clr>
            <a:srgbClr val="A4A3A4"/>
          </p15:clr>
        </p15:guide>
        <p15:guide id="29" pos="54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0">
          <p15:clr>
            <a:srgbClr val="A4A3A4"/>
          </p15:clr>
        </p15:guide>
        <p15:guide id="4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00"/>
    <a:srgbClr val="4D4D4D"/>
    <a:srgbClr val="FDFD87"/>
    <a:srgbClr val="FFFF00"/>
    <a:srgbClr val="A02BFF"/>
    <a:srgbClr val="00CEFF"/>
    <a:srgbClr val="00D318"/>
    <a:srgbClr val="EA288C"/>
    <a:srgbClr val="BB0F9A"/>
    <a:srgbClr val="4D4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35" autoAdjust="0"/>
    <p:restoredTop sz="92185" autoAdjust="0"/>
  </p:normalViewPr>
  <p:slideViewPr>
    <p:cSldViewPr snapToGrid="0" snapToObjects="1">
      <p:cViewPr>
        <p:scale>
          <a:sx n="100" d="100"/>
          <a:sy n="100" d="100"/>
        </p:scale>
        <p:origin x="1050" y="234"/>
      </p:cViewPr>
      <p:guideLst>
        <p:guide orient="horz" pos="203"/>
        <p:guide orient="horz" pos="3040"/>
        <p:guide orient="horz" pos="527"/>
        <p:guide orient="horz" pos="577"/>
        <p:guide orient="horz" pos="374"/>
        <p:guide orient="horz" pos="999"/>
        <p:guide orient="horz" pos="1362"/>
        <p:guide orient="horz" pos="1417"/>
        <p:guide orient="horz" pos="1782"/>
        <p:guide orient="horz" pos="1838"/>
        <p:guide orient="horz" pos="2199"/>
        <p:guide orient="horz" pos="2256"/>
        <p:guide orient="horz" pos="2621"/>
        <p:guide orient="horz" pos="423"/>
        <p:guide orient="horz" pos="467"/>
        <p:guide orient="horz" pos="941"/>
        <p:guide orient="horz" pos="2675"/>
        <p:guide orient="horz" pos="2799"/>
        <p:guide pos="364"/>
        <p:guide pos="1157"/>
        <p:guide pos="1213"/>
        <p:guide pos="2007"/>
        <p:guide pos="2404"/>
        <p:guide pos="2858"/>
        <p:guide pos="2912"/>
        <p:guide pos="3706"/>
        <p:guide pos="3761"/>
        <p:guide pos="4808"/>
        <p:guide pos="54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  <p:guide orient="horz" pos="3120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3.xml"/><Relationship Id="rId39" Type="http://schemas.openxmlformats.org/officeDocument/2006/relationships/slide" Target="slides/slide16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1.xml"/><Relationship Id="rId42" Type="http://schemas.openxmlformats.org/officeDocument/2006/relationships/slide" Target="slides/slide19.xml"/><Relationship Id="rId47" Type="http://schemas.openxmlformats.org/officeDocument/2006/relationships/slide" Target="slides/slide24.xml"/><Relationship Id="rId50" Type="http://schemas.openxmlformats.org/officeDocument/2006/relationships/slide" Target="slides/slide27.xml"/><Relationship Id="rId55" Type="http://schemas.openxmlformats.org/officeDocument/2006/relationships/slide" Target="slides/slide32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6.xml"/><Relationship Id="rId41" Type="http://schemas.openxmlformats.org/officeDocument/2006/relationships/slide" Target="slides/slide18.xml"/><Relationship Id="rId54" Type="http://schemas.openxmlformats.org/officeDocument/2006/relationships/slide" Target="slides/slide31.xml"/><Relationship Id="rId62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slide" Target="slides/slide17.xml"/><Relationship Id="rId45" Type="http://schemas.openxmlformats.org/officeDocument/2006/relationships/slide" Target="slides/slide22.xml"/><Relationship Id="rId53" Type="http://schemas.openxmlformats.org/officeDocument/2006/relationships/slide" Target="slides/slide30.xml"/><Relationship Id="rId58" Type="http://schemas.openxmlformats.org/officeDocument/2006/relationships/slide" Target="slides/slide35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49" Type="http://schemas.openxmlformats.org/officeDocument/2006/relationships/slide" Target="slides/slide26.xml"/><Relationship Id="rId57" Type="http://schemas.openxmlformats.org/officeDocument/2006/relationships/slide" Target="slides/slide34.xml"/><Relationship Id="rId61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8.xml"/><Relationship Id="rId44" Type="http://schemas.openxmlformats.org/officeDocument/2006/relationships/slide" Target="slides/slide21.xml"/><Relationship Id="rId52" Type="http://schemas.openxmlformats.org/officeDocument/2006/relationships/slide" Target="slides/slide29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slide" Target="slides/slide20.xml"/><Relationship Id="rId48" Type="http://schemas.openxmlformats.org/officeDocument/2006/relationships/slide" Target="slides/slide25.xml"/><Relationship Id="rId56" Type="http://schemas.openxmlformats.org/officeDocument/2006/relationships/slide" Target="slides/slide33.xml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28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46" Type="http://schemas.openxmlformats.org/officeDocument/2006/relationships/slide" Target="slides/slide23.xml"/><Relationship Id="rId59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lanilha_do_Microsoft_Excel2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T029751\Desktop\Hugo_Martins\OI\02%20BUSINESS%20ASSURANCE\02%20FRAUDE\JEC\CDQ\RESUMO%20BLOQUEIOS%20V02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lanilha_do_Microsoft_Excel3.xlsx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Planilha_do_Microsoft_Excel4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INSTALAÇÃO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Plan1!$A$2:$A$10</c:f>
              <c:strCache>
                <c:ptCount val="9"/>
                <c:pt idx="0">
                  <c:v>1T14</c:v>
                </c:pt>
                <c:pt idx="1">
                  <c:v>2T14</c:v>
                </c:pt>
                <c:pt idx="2">
                  <c:v>3T14</c:v>
                </c:pt>
                <c:pt idx="3">
                  <c:v>4T14</c:v>
                </c:pt>
                <c:pt idx="4">
                  <c:v>1T15</c:v>
                </c:pt>
                <c:pt idx="5">
                  <c:v>2T15</c:v>
                </c:pt>
                <c:pt idx="6">
                  <c:v>3T15</c:v>
                </c:pt>
                <c:pt idx="7">
                  <c:v>4T15</c:v>
                </c:pt>
                <c:pt idx="8">
                  <c:v>1T16</c:v>
                </c:pt>
              </c:strCache>
            </c:strRef>
          </c:cat>
          <c:val>
            <c:numRef>
              <c:f>Plan1!$B$2:$B$10</c:f>
              <c:numCache>
                <c:formatCode>#,##0</c:formatCode>
                <c:ptCount val="9"/>
                <c:pt idx="0">
                  <c:v>5.3</c:v>
                </c:pt>
                <c:pt idx="1">
                  <c:v>5.1000000000000005</c:v>
                </c:pt>
                <c:pt idx="2">
                  <c:v>7.1999999999999993</c:v>
                </c:pt>
                <c:pt idx="3">
                  <c:v>6.6</c:v>
                </c:pt>
                <c:pt idx="4">
                  <c:v>3.4</c:v>
                </c:pt>
                <c:pt idx="5">
                  <c:v>3.7</c:v>
                </c:pt>
                <c:pt idx="6">
                  <c:v>2.7</c:v>
                </c:pt>
                <c:pt idx="7">
                  <c:v>2.8</c:v>
                </c:pt>
                <c:pt idx="8">
                  <c:v>2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USO</c:v>
                </c:pt>
              </c:strCache>
            </c:strRef>
          </c:tx>
          <c:spPr>
            <a:pattFill prst="lt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Plan1!$A$2:$A$10</c:f>
              <c:strCache>
                <c:ptCount val="9"/>
                <c:pt idx="0">
                  <c:v>1T14</c:v>
                </c:pt>
                <c:pt idx="1">
                  <c:v>2T14</c:v>
                </c:pt>
                <c:pt idx="2">
                  <c:v>3T14</c:v>
                </c:pt>
                <c:pt idx="3">
                  <c:v>4T14</c:v>
                </c:pt>
                <c:pt idx="4">
                  <c:v>1T15</c:v>
                </c:pt>
                <c:pt idx="5">
                  <c:v>2T15</c:v>
                </c:pt>
                <c:pt idx="6">
                  <c:v>3T15</c:v>
                </c:pt>
                <c:pt idx="7">
                  <c:v>4T15</c:v>
                </c:pt>
                <c:pt idx="8">
                  <c:v>1T16</c:v>
                </c:pt>
              </c:strCache>
            </c:strRef>
          </c:cat>
          <c:val>
            <c:numRef>
              <c:f>Plan1!$C$2:$C$10</c:f>
              <c:numCache>
                <c:formatCode>#,##0</c:formatCode>
                <c:ptCount val="9"/>
                <c:pt idx="0">
                  <c:v>9.3000000000000007</c:v>
                </c:pt>
                <c:pt idx="1">
                  <c:v>26.200000000000003</c:v>
                </c:pt>
                <c:pt idx="2">
                  <c:v>17</c:v>
                </c:pt>
                <c:pt idx="3">
                  <c:v>13.2</c:v>
                </c:pt>
                <c:pt idx="4">
                  <c:v>6.5</c:v>
                </c:pt>
                <c:pt idx="5">
                  <c:v>3.7</c:v>
                </c:pt>
                <c:pt idx="6">
                  <c:v>2.8000000000000003</c:v>
                </c:pt>
                <c:pt idx="7">
                  <c:v>2.4</c:v>
                </c:pt>
                <c:pt idx="8">
                  <c:v>2</c:v>
                </c:pt>
              </c:numCache>
            </c:numRef>
          </c:val>
        </c:ser>
        <c:ser>
          <c:idx val="2"/>
          <c:order val="2"/>
          <c:tx>
            <c:strRef>
              <c:f>Plan1!$D$1</c:f>
              <c:strCache>
                <c:ptCount val="1"/>
                <c:pt idx="0">
                  <c:v>SMS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Plan1!$A$2:$A$10</c:f>
              <c:strCache>
                <c:ptCount val="9"/>
                <c:pt idx="0">
                  <c:v>1T14</c:v>
                </c:pt>
                <c:pt idx="1">
                  <c:v>2T14</c:v>
                </c:pt>
                <c:pt idx="2">
                  <c:v>3T14</c:v>
                </c:pt>
                <c:pt idx="3">
                  <c:v>4T14</c:v>
                </c:pt>
                <c:pt idx="4">
                  <c:v>1T15</c:v>
                </c:pt>
                <c:pt idx="5">
                  <c:v>2T15</c:v>
                </c:pt>
                <c:pt idx="6">
                  <c:v>3T15</c:v>
                </c:pt>
                <c:pt idx="7">
                  <c:v>4T15</c:v>
                </c:pt>
                <c:pt idx="8">
                  <c:v>1T16</c:v>
                </c:pt>
              </c:strCache>
            </c:strRef>
          </c:cat>
          <c:val>
            <c:numRef>
              <c:f>Plan1!$D$2:$D$10</c:f>
              <c:numCache>
                <c:formatCode>#,##0</c:formatCode>
                <c:ptCount val="9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6</c:v>
                </c:pt>
                <c:pt idx="5">
                  <c:v>6</c:v>
                </c:pt>
                <c:pt idx="6">
                  <c:v>7</c:v>
                </c:pt>
                <c:pt idx="7">
                  <c:v>4.5</c:v>
                </c:pt>
                <c:pt idx="8">
                  <c:v>4</c:v>
                </c:pt>
              </c:numCache>
            </c:numRef>
          </c:val>
        </c:ser>
        <c:ser>
          <c:idx val="3"/>
          <c:order val="3"/>
          <c:tx>
            <c:strRef>
              <c:f>Plan1!$E$1</c:f>
              <c:strCache>
                <c:ptCount val="1"/>
                <c:pt idx="0">
                  <c:v>ATEND/ ODCs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Plan1!$A$2:$A$10</c:f>
              <c:strCache>
                <c:ptCount val="9"/>
                <c:pt idx="0">
                  <c:v>1T14</c:v>
                </c:pt>
                <c:pt idx="1">
                  <c:v>2T14</c:v>
                </c:pt>
                <c:pt idx="2">
                  <c:v>3T14</c:v>
                </c:pt>
                <c:pt idx="3">
                  <c:v>4T14</c:v>
                </c:pt>
                <c:pt idx="4">
                  <c:v>1T15</c:v>
                </c:pt>
                <c:pt idx="5">
                  <c:v>2T15</c:v>
                </c:pt>
                <c:pt idx="6">
                  <c:v>3T15</c:v>
                </c:pt>
                <c:pt idx="7">
                  <c:v>4T15</c:v>
                </c:pt>
                <c:pt idx="8">
                  <c:v>1T16</c:v>
                </c:pt>
              </c:strCache>
            </c:strRef>
          </c:cat>
          <c:val>
            <c:numRef>
              <c:f>Plan1!$E$2:$E$10</c:f>
              <c:numCache>
                <c:formatCode>#,##0</c:formatCode>
                <c:ptCount val="9"/>
                <c:pt idx="0">
                  <c:v>8.3999999999999986</c:v>
                </c:pt>
                <c:pt idx="1">
                  <c:v>9.6999999999999993</c:v>
                </c:pt>
                <c:pt idx="2">
                  <c:v>15.6</c:v>
                </c:pt>
                <c:pt idx="3">
                  <c:v>15.6</c:v>
                </c:pt>
                <c:pt idx="4">
                  <c:v>14.4</c:v>
                </c:pt>
                <c:pt idx="5">
                  <c:v>16.3</c:v>
                </c:pt>
                <c:pt idx="6">
                  <c:v>18.2</c:v>
                </c:pt>
                <c:pt idx="7">
                  <c:v>14.3</c:v>
                </c:pt>
                <c:pt idx="8">
                  <c:v>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65031080"/>
        <c:axId val="365035000"/>
      </c:barChart>
      <c:lineChart>
        <c:grouping val="standard"/>
        <c:varyColors val="0"/>
        <c:ser>
          <c:idx val="4"/>
          <c:order val="4"/>
          <c:tx>
            <c:strRef>
              <c:f>Plan1!$F$1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implon BP Regular" pitchFamily="2" charset="0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Plan1!$A$2:$A$10</c:f>
              <c:strCache>
                <c:ptCount val="9"/>
                <c:pt idx="0">
                  <c:v>1T14</c:v>
                </c:pt>
                <c:pt idx="1">
                  <c:v>2T14</c:v>
                </c:pt>
                <c:pt idx="2">
                  <c:v>3T14</c:v>
                </c:pt>
                <c:pt idx="3">
                  <c:v>4T14</c:v>
                </c:pt>
                <c:pt idx="4">
                  <c:v>1T15</c:v>
                </c:pt>
                <c:pt idx="5">
                  <c:v>2T15</c:v>
                </c:pt>
                <c:pt idx="6">
                  <c:v>3T15</c:v>
                </c:pt>
                <c:pt idx="7">
                  <c:v>4T15</c:v>
                </c:pt>
                <c:pt idx="8">
                  <c:v>1T16</c:v>
                </c:pt>
              </c:strCache>
            </c:strRef>
          </c:cat>
          <c:val>
            <c:numRef>
              <c:f>Plan1!$F$2:$F$10</c:f>
              <c:numCache>
                <c:formatCode>#,##0</c:formatCode>
                <c:ptCount val="9"/>
                <c:pt idx="0">
                  <c:v>23</c:v>
                </c:pt>
                <c:pt idx="1">
                  <c:v>41</c:v>
                </c:pt>
                <c:pt idx="2">
                  <c:v>40.799999999999997</c:v>
                </c:pt>
                <c:pt idx="3">
                  <c:v>37.4</c:v>
                </c:pt>
                <c:pt idx="4">
                  <c:v>30.3</c:v>
                </c:pt>
                <c:pt idx="5">
                  <c:v>29.700000000000003</c:v>
                </c:pt>
                <c:pt idx="6">
                  <c:v>30.7</c:v>
                </c:pt>
                <c:pt idx="7">
                  <c:v>24</c:v>
                </c:pt>
                <c:pt idx="8">
                  <c:v>20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5031080"/>
        <c:axId val="365035000"/>
      </c:lineChart>
      <c:catAx>
        <c:axId val="365031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65035000"/>
        <c:crosses val="autoZero"/>
        <c:auto val="1"/>
        <c:lblAlgn val="ctr"/>
        <c:lblOffset val="100"/>
        <c:noMultiLvlLbl val="0"/>
      </c:catAx>
      <c:valAx>
        <c:axId val="3650350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crossAx val="365031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Simplon BP Regular" pitchFamily="2" charset="0"/>
        </a:defRPr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010192475940508E-2"/>
          <c:y val="0.15685221638961797"/>
          <c:w val="0.77934251968503931"/>
          <c:h val="0.6798248560162206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RESUMO!$C$16</c:f>
              <c:strCache>
                <c:ptCount val="1"/>
                <c:pt idx="0">
                  <c:v>FIXO</c:v>
                </c:pt>
              </c:strCache>
            </c:strRef>
          </c:tx>
          <c:spPr>
            <a:solidFill>
              <a:schemeClr val="bg1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RESUMO!$D$15:$L$15</c:f>
              <c:strCache>
                <c:ptCount val="9"/>
                <c:pt idx="0">
                  <c:v>A</c:v>
                </c:pt>
                <c:pt idx="1">
                  <c:v>S</c:v>
                </c:pt>
                <c:pt idx="2">
                  <c:v>O</c:v>
                </c:pt>
                <c:pt idx="3">
                  <c:v>N</c:v>
                </c:pt>
                <c:pt idx="4">
                  <c:v>D</c:v>
                </c:pt>
                <c:pt idx="5">
                  <c:v>J</c:v>
                </c:pt>
                <c:pt idx="6">
                  <c:v>F</c:v>
                </c:pt>
                <c:pt idx="7">
                  <c:v>M</c:v>
                </c:pt>
                <c:pt idx="8">
                  <c:v>A</c:v>
                </c:pt>
              </c:strCache>
            </c:strRef>
          </c:cat>
          <c:val>
            <c:numRef>
              <c:f>RESUMO!$D$16:$L$16</c:f>
              <c:numCache>
                <c:formatCode>#,##0.0,</c:formatCode>
                <c:ptCount val="9"/>
                <c:pt idx="0">
                  <c:v>1864</c:v>
                </c:pt>
                <c:pt idx="1">
                  <c:v>2115</c:v>
                </c:pt>
                <c:pt idx="2">
                  <c:v>2141</c:v>
                </c:pt>
                <c:pt idx="3">
                  <c:v>2532</c:v>
                </c:pt>
                <c:pt idx="4">
                  <c:v>2300</c:v>
                </c:pt>
                <c:pt idx="5">
                  <c:v>3659</c:v>
                </c:pt>
                <c:pt idx="6">
                  <c:v>2282</c:v>
                </c:pt>
                <c:pt idx="7">
                  <c:v>3018</c:v>
                </c:pt>
                <c:pt idx="8">
                  <c:v>3745</c:v>
                </c:pt>
              </c:numCache>
            </c:numRef>
          </c:val>
        </c:ser>
        <c:ser>
          <c:idx val="1"/>
          <c:order val="1"/>
          <c:tx>
            <c:strRef>
              <c:f>RESUMO!$C$17</c:f>
              <c:strCache>
                <c:ptCount val="1"/>
                <c:pt idx="0">
                  <c:v>MOVEL POS</c:v>
                </c:pt>
              </c:strCache>
            </c:strRef>
          </c:tx>
          <c:spPr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RESUMO!$D$15:$L$15</c:f>
              <c:strCache>
                <c:ptCount val="9"/>
                <c:pt idx="0">
                  <c:v>A</c:v>
                </c:pt>
                <c:pt idx="1">
                  <c:v>S</c:v>
                </c:pt>
                <c:pt idx="2">
                  <c:v>O</c:v>
                </c:pt>
                <c:pt idx="3">
                  <c:v>N</c:v>
                </c:pt>
                <c:pt idx="4">
                  <c:v>D</c:v>
                </c:pt>
                <c:pt idx="5">
                  <c:v>J</c:v>
                </c:pt>
                <c:pt idx="6">
                  <c:v>F</c:v>
                </c:pt>
                <c:pt idx="7">
                  <c:v>M</c:v>
                </c:pt>
                <c:pt idx="8">
                  <c:v>A</c:v>
                </c:pt>
              </c:strCache>
            </c:strRef>
          </c:cat>
          <c:val>
            <c:numRef>
              <c:f>RESUMO!$D$17:$L$17</c:f>
              <c:numCache>
                <c:formatCode>#,##0.0,</c:formatCode>
                <c:ptCount val="9"/>
                <c:pt idx="0">
                  <c:v>10664</c:v>
                </c:pt>
                <c:pt idx="1">
                  <c:v>14376</c:v>
                </c:pt>
                <c:pt idx="2">
                  <c:v>6473</c:v>
                </c:pt>
                <c:pt idx="3">
                  <c:v>5761</c:v>
                </c:pt>
                <c:pt idx="4">
                  <c:v>8094</c:v>
                </c:pt>
                <c:pt idx="5">
                  <c:v>10869</c:v>
                </c:pt>
                <c:pt idx="6">
                  <c:v>10410</c:v>
                </c:pt>
                <c:pt idx="7">
                  <c:v>14929</c:v>
                </c:pt>
                <c:pt idx="8">
                  <c:v>14087</c:v>
                </c:pt>
              </c:numCache>
            </c:numRef>
          </c:val>
        </c:ser>
        <c:ser>
          <c:idx val="2"/>
          <c:order val="2"/>
          <c:tx>
            <c:strRef>
              <c:f>RESUMO!$C$18</c:f>
              <c:strCache>
                <c:ptCount val="1"/>
                <c:pt idx="0">
                  <c:v>PRE/ OCSF</c:v>
                </c:pt>
              </c:strCache>
            </c:strRef>
          </c:tx>
          <c:spPr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RESUMO!$D$15:$L$15</c:f>
              <c:strCache>
                <c:ptCount val="9"/>
                <c:pt idx="0">
                  <c:v>A</c:v>
                </c:pt>
                <c:pt idx="1">
                  <c:v>S</c:v>
                </c:pt>
                <c:pt idx="2">
                  <c:v>O</c:v>
                </c:pt>
                <c:pt idx="3">
                  <c:v>N</c:v>
                </c:pt>
                <c:pt idx="4">
                  <c:v>D</c:v>
                </c:pt>
                <c:pt idx="5">
                  <c:v>J</c:v>
                </c:pt>
                <c:pt idx="6">
                  <c:v>F</c:v>
                </c:pt>
                <c:pt idx="7">
                  <c:v>M</c:v>
                </c:pt>
                <c:pt idx="8">
                  <c:v>A</c:v>
                </c:pt>
              </c:strCache>
            </c:strRef>
          </c:cat>
          <c:val>
            <c:numRef>
              <c:f>RESUMO!$D$18:$L$18</c:f>
              <c:numCache>
                <c:formatCode>#,##0.0,</c:formatCode>
                <c:ptCount val="9"/>
                <c:pt idx="0">
                  <c:v>28389</c:v>
                </c:pt>
                <c:pt idx="1">
                  <c:v>19160</c:v>
                </c:pt>
                <c:pt idx="2">
                  <c:v>28202</c:v>
                </c:pt>
                <c:pt idx="3">
                  <c:v>13024</c:v>
                </c:pt>
                <c:pt idx="4">
                  <c:v>17032</c:v>
                </c:pt>
                <c:pt idx="5">
                  <c:v>37143</c:v>
                </c:pt>
                <c:pt idx="6">
                  <c:v>42146</c:v>
                </c:pt>
                <c:pt idx="7">
                  <c:v>57833</c:v>
                </c:pt>
                <c:pt idx="8">
                  <c:v>37871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365031472"/>
        <c:axId val="365031864"/>
      </c:barChart>
      <c:lineChart>
        <c:grouping val="standard"/>
        <c:varyColors val="0"/>
        <c:ser>
          <c:idx val="3"/>
          <c:order val="3"/>
          <c:spPr>
            <a:ln w="28575" cap="rnd">
              <a:noFill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implon BP Bold" pitchFamily="2" charset="0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RESUMO!$D$12:$L$12</c:f>
              <c:numCache>
                <c:formatCode>#,##0.0,</c:formatCode>
                <c:ptCount val="9"/>
                <c:pt idx="0">
                  <c:v>40917</c:v>
                </c:pt>
                <c:pt idx="1">
                  <c:v>35651</c:v>
                </c:pt>
                <c:pt idx="2">
                  <c:v>36816</c:v>
                </c:pt>
                <c:pt idx="3">
                  <c:v>21317</c:v>
                </c:pt>
                <c:pt idx="4">
                  <c:v>27426</c:v>
                </c:pt>
                <c:pt idx="5">
                  <c:v>51671</c:v>
                </c:pt>
                <c:pt idx="6">
                  <c:v>54838</c:v>
                </c:pt>
                <c:pt idx="7">
                  <c:v>75780</c:v>
                </c:pt>
                <c:pt idx="8">
                  <c:v>55703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5031472"/>
        <c:axId val="365031864"/>
      </c:lineChart>
      <c:catAx>
        <c:axId val="36503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implon BP Bold" pitchFamily="2" charset="0"/>
                <a:ea typeface="+mn-ea"/>
                <a:cs typeface="+mn-cs"/>
              </a:defRPr>
            </a:pPr>
            <a:endParaRPr lang="pt-BR"/>
          </a:p>
        </c:txPr>
        <c:crossAx val="365031864"/>
        <c:crosses val="autoZero"/>
        <c:auto val="1"/>
        <c:lblAlgn val="ctr"/>
        <c:lblOffset val="100"/>
        <c:noMultiLvlLbl val="0"/>
      </c:catAx>
      <c:valAx>
        <c:axId val="365031864"/>
        <c:scaling>
          <c:orientation val="minMax"/>
        </c:scaling>
        <c:delete val="1"/>
        <c:axPos val="l"/>
        <c:numFmt formatCode="#,##0.0," sourceLinked="1"/>
        <c:majorTickMark val="none"/>
        <c:minorTickMark val="none"/>
        <c:tickLblPos val="nextTo"/>
        <c:crossAx val="365031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Simplon BP Bold" pitchFamily="2" charset="0"/>
        </a:defRPr>
      </a:pPr>
      <a:endParaRPr lang="pt-BR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10192475940508E-2"/>
          <c:y val="0.2390008831834409"/>
          <c:w val="0.7626758530183726"/>
          <c:h val="0.5483398532342463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UTC!$C$16</c:f>
              <c:strCache>
                <c:ptCount val="1"/>
                <c:pt idx="0">
                  <c:v>NÃ</c:v>
                </c:pt>
              </c:strCache>
            </c:strRef>
          </c:tx>
          <c:spPr>
            <a:solidFill>
              <a:schemeClr val="bg1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UTC!$D$15:$L$15</c:f>
              <c:strCache>
                <c:ptCount val="9"/>
                <c:pt idx="0">
                  <c:v>A</c:v>
                </c:pt>
                <c:pt idx="1">
                  <c:v>S</c:v>
                </c:pt>
                <c:pt idx="2">
                  <c:v>O</c:v>
                </c:pt>
                <c:pt idx="3">
                  <c:v>N</c:v>
                </c:pt>
                <c:pt idx="4">
                  <c:v>D</c:v>
                </c:pt>
                <c:pt idx="5">
                  <c:v>J</c:v>
                </c:pt>
                <c:pt idx="6">
                  <c:v>F</c:v>
                </c:pt>
                <c:pt idx="7">
                  <c:v>M</c:v>
                </c:pt>
                <c:pt idx="8">
                  <c:v>A</c:v>
                </c:pt>
              </c:strCache>
            </c:strRef>
          </c:cat>
          <c:val>
            <c:numRef>
              <c:f>UTC!$D$16:$L$16</c:f>
              <c:numCache>
                <c:formatCode>#,##0.0,</c:formatCode>
                <c:ptCount val="9"/>
                <c:pt idx="0">
                  <c:v>11095</c:v>
                </c:pt>
                <c:pt idx="1">
                  <c:v>10086</c:v>
                </c:pt>
                <c:pt idx="2">
                  <c:v>9208</c:v>
                </c:pt>
                <c:pt idx="3">
                  <c:v>8131</c:v>
                </c:pt>
                <c:pt idx="4">
                  <c:v>7741</c:v>
                </c:pt>
                <c:pt idx="5">
                  <c:v>8224</c:v>
                </c:pt>
                <c:pt idx="6">
                  <c:v>7710</c:v>
                </c:pt>
                <c:pt idx="7">
                  <c:v>8965</c:v>
                </c:pt>
                <c:pt idx="8">
                  <c:v>9829</c:v>
                </c:pt>
              </c:numCache>
            </c:numRef>
          </c:val>
        </c:ser>
        <c:ser>
          <c:idx val="2"/>
          <c:order val="1"/>
          <c:tx>
            <c:strRef>
              <c:f>UTC!$C$17</c:f>
              <c:strCache>
                <c:ptCount val="1"/>
                <c:pt idx="0">
                  <c:v>PRE/ OCSF</c:v>
                </c:pt>
              </c:strCache>
            </c:strRef>
          </c:tx>
          <c:spPr>
            <a:pattFill prst="ltUp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UTC!$D$15:$L$15</c:f>
              <c:strCache>
                <c:ptCount val="9"/>
                <c:pt idx="0">
                  <c:v>A</c:v>
                </c:pt>
                <c:pt idx="1">
                  <c:v>S</c:v>
                </c:pt>
                <c:pt idx="2">
                  <c:v>O</c:v>
                </c:pt>
                <c:pt idx="3">
                  <c:v>N</c:v>
                </c:pt>
                <c:pt idx="4">
                  <c:v>D</c:v>
                </c:pt>
                <c:pt idx="5">
                  <c:v>J</c:v>
                </c:pt>
                <c:pt idx="6">
                  <c:v>F</c:v>
                </c:pt>
                <c:pt idx="7">
                  <c:v>M</c:v>
                </c:pt>
                <c:pt idx="8">
                  <c:v>A</c:v>
                </c:pt>
              </c:strCache>
            </c:strRef>
          </c:cat>
          <c:val>
            <c:numRef>
              <c:f>UTC!$D$17:$L$17</c:f>
              <c:numCache>
                <c:formatCode>#,##0.0,</c:formatCode>
                <c:ptCount val="9"/>
                <c:pt idx="0">
                  <c:v>10154</c:v>
                </c:pt>
                <c:pt idx="1">
                  <c:v>6683</c:v>
                </c:pt>
                <c:pt idx="2">
                  <c:v>8511</c:v>
                </c:pt>
                <c:pt idx="3">
                  <c:v>9472</c:v>
                </c:pt>
                <c:pt idx="4">
                  <c:v>6305</c:v>
                </c:pt>
                <c:pt idx="5">
                  <c:v>10148</c:v>
                </c:pt>
                <c:pt idx="6">
                  <c:v>8443</c:v>
                </c:pt>
                <c:pt idx="7">
                  <c:v>12065</c:v>
                </c:pt>
                <c:pt idx="8">
                  <c:v>10458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365032648"/>
        <c:axId val="365901280"/>
      </c:barChart>
      <c:lineChart>
        <c:grouping val="standard"/>
        <c:varyColors val="0"/>
        <c:ser>
          <c:idx val="3"/>
          <c:order val="2"/>
          <c:spPr>
            <a:ln w="28575" cap="rnd">
              <a:noFill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implon BP Bold" pitchFamily="2" charset="0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UTC!$D$12:$L$12</c:f>
              <c:numCache>
                <c:formatCode>#,##0.0,</c:formatCode>
                <c:ptCount val="9"/>
                <c:pt idx="0">
                  <c:v>21249</c:v>
                </c:pt>
                <c:pt idx="1">
                  <c:v>16769</c:v>
                </c:pt>
                <c:pt idx="2">
                  <c:v>17719</c:v>
                </c:pt>
                <c:pt idx="3">
                  <c:v>17603</c:v>
                </c:pt>
                <c:pt idx="4">
                  <c:v>14046</c:v>
                </c:pt>
                <c:pt idx="5">
                  <c:v>18372</c:v>
                </c:pt>
                <c:pt idx="6">
                  <c:v>16153</c:v>
                </c:pt>
                <c:pt idx="7">
                  <c:v>21030</c:v>
                </c:pt>
                <c:pt idx="8">
                  <c:v>20287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5032648"/>
        <c:axId val="365901280"/>
      </c:lineChart>
      <c:catAx>
        <c:axId val="365032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implon BP Bold" pitchFamily="2" charset="0"/>
                <a:ea typeface="+mn-ea"/>
                <a:cs typeface="+mn-cs"/>
              </a:defRPr>
            </a:pPr>
            <a:endParaRPr lang="pt-BR"/>
          </a:p>
        </c:txPr>
        <c:crossAx val="365901280"/>
        <c:crosses val="autoZero"/>
        <c:auto val="1"/>
        <c:lblAlgn val="ctr"/>
        <c:lblOffset val="100"/>
        <c:noMultiLvlLbl val="0"/>
      </c:catAx>
      <c:valAx>
        <c:axId val="365901280"/>
        <c:scaling>
          <c:orientation val="minMax"/>
        </c:scaling>
        <c:delete val="1"/>
        <c:axPos val="l"/>
        <c:numFmt formatCode="#,##0.0," sourceLinked="1"/>
        <c:majorTickMark val="none"/>
        <c:minorTickMark val="none"/>
        <c:tickLblPos val="nextTo"/>
        <c:crossAx val="365032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Simplon BP Bold" pitchFamily="2" charset="0"/>
        </a:defRPr>
      </a:pPr>
      <a:endParaRPr lang="pt-B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4402460892924225E-2"/>
          <c:y val="3.6907524590926194E-2"/>
          <c:w val="0.96039323254445841"/>
          <c:h val="0.7284211188184519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'TOTAL (2)'!$AG$67</c:f>
              <c:strCache>
                <c:ptCount val="1"/>
                <c:pt idx="0">
                  <c:v>INSTALAÇÃO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'TOTAL (2)'!$AH$66:$AR$66</c:f>
              <c:strCache>
                <c:ptCount val="10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3T16*</c:v>
                </c:pt>
              </c:strCache>
            </c:strRef>
          </c:cat>
          <c:val>
            <c:numRef>
              <c:f>'TOTAL (2)'!$AH$67:$AR$67</c:f>
              <c:numCache>
                <c:formatCode>#,##0,,</c:formatCode>
                <c:ptCount val="10"/>
                <c:pt idx="0">
                  <c:v>5749788.9058420006</c:v>
                </c:pt>
                <c:pt idx="1">
                  <c:v>7883255.650816001</c:v>
                </c:pt>
                <c:pt idx="2">
                  <c:v>6286778.8154381625</c:v>
                </c:pt>
                <c:pt idx="3">
                  <c:v>4143982.8272342319</c:v>
                </c:pt>
                <c:pt idx="4">
                  <c:v>4437980.0308279581</c:v>
                </c:pt>
                <c:pt idx="5">
                  <c:v>3306512.9562963778</c:v>
                </c:pt>
                <c:pt idx="6">
                  <c:v>3324712.4630548283</c:v>
                </c:pt>
                <c:pt idx="7">
                  <c:v>3937075.19</c:v>
                </c:pt>
                <c:pt idx="8">
                  <c:v>5170503.9710637378</c:v>
                </c:pt>
                <c:pt idx="9">
                  <c:v>5342097.537854827</c:v>
                </c:pt>
              </c:numCache>
            </c:numRef>
          </c:val>
        </c:ser>
        <c:ser>
          <c:idx val="1"/>
          <c:order val="1"/>
          <c:tx>
            <c:strRef>
              <c:f>'TOTAL (2)'!$AG$68</c:f>
              <c:strCache>
                <c:ptCount val="1"/>
                <c:pt idx="0">
                  <c:v>JEC PROCED.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'TOTAL (2)'!$AH$66:$AR$66</c:f>
              <c:strCache>
                <c:ptCount val="10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3T16*</c:v>
                </c:pt>
              </c:strCache>
            </c:strRef>
          </c:cat>
          <c:val>
            <c:numRef>
              <c:f>'TOTAL (2)'!$AH$68:$AR$68</c:f>
              <c:numCache>
                <c:formatCode>#,##0,,</c:formatCode>
                <c:ptCount val="10"/>
                <c:pt idx="0">
                  <c:v>9827320</c:v>
                </c:pt>
                <c:pt idx="1">
                  <c:v>15642894</c:v>
                </c:pt>
                <c:pt idx="2">
                  <c:v>14665993</c:v>
                </c:pt>
                <c:pt idx="3">
                  <c:v>14371350</c:v>
                </c:pt>
                <c:pt idx="4">
                  <c:v>16307064</c:v>
                </c:pt>
                <c:pt idx="5">
                  <c:v>18215718</c:v>
                </c:pt>
                <c:pt idx="6">
                  <c:v>14332592</c:v>
                </c:pt>
                <c:pt idx="7">
                  <c:v>9384219</c:v>
                </c:pt>
                <c:pt idx="8">
                  <c:v>9524004</c:v>
                </c:pt>
                <c:pt idx="9">
                  <c:v>8006964</c:v>
                </c:pt>
              </c:numCache>
            </c:numRef>
          </c:val>
        </c:ser>
        <c:ser>
          <c:idx val="2"/>
          <c:order val="2"/>
          <c:tx>
            <c:strRef>
              <c:f>'TOTAL (2)'!$AG$69</c:f>
              <c:strCache>
                <c:ptCount val="1"/>
                <c:pt idx="0">
                  <c:v>SMS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'TOTAL (2)'!$AH$66:$AR$66</c:f>
              <c:strCache>
                <c:ptCount val="10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3T16*</c:v>
                </c:pt>
              </c:strCache>
            </c:strRef>
          </c:cat>
          <c:val>
            <c:numRef>
              <c:f>'TOTAL (2)'!$AH$69:$AR$69</c:f>
              <c:numCache>
                <c:formatCode>#,##0,,</c:formatCode>
                <c:ptCount val="10"/>
                <c:pt idx="0">
                  <c:v>6767683.9525087373</c:v>
                </c:pt>
                <c:pt idx="1">
                  <c:v>6767683.9525087373</c:v>
                </c:pt>
                <c:pt idx="2">
                  <c:v>6767683.9525087373</c:v>
                </c:pt>
                <c:pt idx="3">
                  <c:v>6210023.5976153463</c:v>
                </c:pt>
                <c:pt idx="4">
                  <c:v>6473335.1492307307</c:v>
                </c:pt>
                <c:pt idx="5">
                  <c:v>7619693.1106801359</c:v>
                </c:pt>
                <c:pt idx="6">
                  <c:v>4396416.246040036</c:v>
                </c:pt>
                <c:pt idx="7">
                  <c:v>6059713.2699999996</c:v>
                </c:pt>
                <c:pt idx="8">
                  <c:v>8337727.4063203689</c:v>
                </c:pt>
                <c:pt idx="9">
                  <c:v>6453734.2928003743</c:v>
                </c:pt>
              </c:numCache>
            </c:numRef>
          </c:val>
        </c:ser>
        <c:ser>
          <c:idx val="3"/>
          <c:order val="3"/>
          <c:tx>
            <c:strRef>
              <c:f>'TOTAL (2)'!$AG$70</c:f>
              <c:strCache>
                <c:ptCount val="1"/>
                <c:pt idx="0">
                  <c:v>ITX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'TOTAL (2)'!$AH$66:$AR$66</c:f>
              <c:strCache>
                <c:ptCount val="10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3T16*</c:v>
                </c:pt>
              </c:strCache>
            </c:strRef>
          </c:cat>
          <c:val>
            <c:numRef>
              <c:f>'TOTAL (2)'!$AH$70:$AR$70</c:f>
              <c:numCache>
                <c:formatCode>#,##0,,</c:formatCode>
                <c:ptCount val="10"/>
                <c:pt idx="0">
                  <c:v>27493019.770440001</c:v>
                </c:pt>
                <c:pt idx="1">
                  <c:v>18227632.317200001</c:v>
                </c:pt>
                <c:pt idx="2">
                  <c:v>11567504.237059999</c:v>
                </c:pt>
                <c:pt idx="3">
                  <c:v>6747582.2833899995</c:v>
                </c:pt>
                <c:pt idx="4">
                  <c:v>5801698.5713400003</c:v>
                </c:pt>
                <c:pt idx="5">
                  <c:v>3855770.0022900002</c:v>
                </c:pt>
                <c:pt idx="6">
                  <c:v>2379498.2257099999</c:v>
                </c:pt>
                <c:pt idx="7">
                  <c:v>1197531.21955</c:v>
                </c:pt>
                <c:pt idx="8">
                  <c:v>625884.3663799999</c:v>
                </c:pt>
                <c:pt idx="9">
                  <c:v>699302.30235000257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45846960"/>
        <c:axId val="404586928"/>
      </c:barChart>
      <c:lineChart>
        <c:grouping val="standard"/>
        <c:varyColors val="0"/>
        <c:ser>
          <c:idx val="4"/>
          <c:order val="4"/>
          <c:tx>
            <c:strRef>
              <c:f>'TOTAL (2)'!$AG$71</c:f>
              <c:strCache>
                <c:ptCount val="1"/>
                <c:pt idx="0">
                  <c:v>Total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28"/>
          </c:marke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>
                    <a:solidFill>
                      <a:schemeClr val="bg1"/>
                    </a:solidFill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'TOTAL (2)'!$AH$66:$AR$66</c:f>
              <c:strCache>
                <c:ptCount val="10"/>
                <c:pt idx="0">
                  <c:v>2T14</c:v>
                </c:pt>
                <c:pt idx="1">
                  <c:v>3T14</c:v>
                </c:pt>
                <c:pt idx="2">
                  <c:v>4T14</c:v>
                </c:pt>
                <c:pt idx="3">
                  <c:v>1T15</c:v>
                </c:pt>
                <c:pt idx="4">
                  <c:v>2T15</c:v>
                </c:pt>
                <c:pt idx="5">
                  <c:v>3T15</c:v>
                </c:pt>
                <c:pt idx="6">
                  <c:v>4T15</c:v>
                </c:pt>
                <c:pt idx="7">
                  <c:v>1T16</c:v>
                </c:pt>
                <c:pt idx="8">
                  <c:v>2T16</c:v>
                </c:pt>
                <c:pt idx="9">
                  <c:v>3T16*</c:v>
                </c:pt>
              </c:strCache>
            </c:strRef>
          </c:cat>
          <c:val>
            <c:numRef>
              <c:f>'TOTAL (2)'!$AH$71:$AR$71</c:f>
              <c:numCache>
                <c:formatCode>#,##0,,</c:formatCode>
                <c:ptCount val="10"/>
                <c:pt idx="0">
                  <c:v>49837812.628790736</c:v>
                </c:pt>
                <c:pt idx="1">
                  <c:v>48521465.920524739</c:v>
                </c:pt>
                <c:pt idx="2">
                  <c:v>39287960.005006894</c:v>
                </c:pt>
                <c:pt idx="3">
                  <c:v>31472938.708239578</c:v>
                </c:pt>
                <c:pt idx="4">
                  <c:v>33020077.75139869</c:v>
                </c:pt>
                <c:pt idx="5">
                  <c:v>32997694.069266513</c:v>
                </c:pt>
                <c:pt idx="6">
                  <c:v>24433218.934804864</c:v>
                </c:pt>
                <c:pt idx="7">
                  <c:v>20578538.67955</c:v>
                </c:pt>
                <c:pt idx="8">
                  <c:v>23658119.743764102</c:v>
                </c:pt>
                <c:pt idx="9">
                  <c:v>20502098.133005206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4588104"/>
        <c:axId val="404589280"/>
      </c:lineChart>
      <c:catAx>
        <c:axId val="3458469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pt-BR"/>
          </a:p>
        </c:txPr>
        <c:crossAx val="404586928"/>
        <c:crosses val="autoZero"/>
        <c:auto val="1"/>
        <c:lblAlgn val="ctr"/>
        <c:lblOffset val="100"/>
        <c:noMultiLvlLbl val="0"/>
      </c:catAx>
      <c:valAx>
        <c:axId val="404586928"/>
        <c:scaling>
          <c:orientation val="minMax"/>
        </c:scaling>
        <c:delete val="0"/>
        <c:axPos val="l"/>
        <c:numFmt formatCode="#,##0,,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">
                <a:solidFill>
                  <a:schemeClr val="bg1"/>
                </a:solidFill>
              </a:defRPr>
            </a:pPr>
            <a:endParaRPr lang="pt-BR"/>
          </a:p>
        </c:txPr>
        <c:crossAx val="345846960"/>
        <c:crosses val="autoZero"/>
        <c:crossBetween val="between"/>
      </c:valAx>
      <c:valAx>
        <c:axId val="404589280"/>
        <c:scaling>
          <c:orientation val="minMax"/>
          <c:max val="60000000"/>
          <c:min val="-60000000"/>
        </c:scaling>
        <c:delete val="0"/>
        <c:axPos val="r"/>
        <c:numFmt formatCode="#,##0,,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">
                <a:solidFill>
                  <a:schemeClr val="bg1"/>
                </a:solidFill>
              </a:defRPr>
            </a:pPr>
            <a:endParaRPr lang="pt-BR"/>
          </a:p>
        </c:txPr>
        <c:crossAx val="404588104"/>
        <c:crosses val="max"/>
        <c:crossBetween val="between"/>
      </c:valAx>
      <c:catAx>
        <c:axId val="4045881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04589280"/>
        <c:crosses val="autoZero"/>
        <c:auto val="1"/>
        <c:lblAlgn val="ctr"/>
        <c:lblOffset val="100"/>
        <c:noMultiLvlLbl val="0"/>
      </c:catAx>
    </c:plotArea>
    <c:legend>
      <c:legendPos val="b"/>
      <c:layout/>
      <c:overlay val="0"/>
      <c:txPr>
        <a:bodyPr/>
        <a:lstStyle/>
        <a:p>
          <a:pPr>
            <a:defRPr sz="1800"/>
          </a:pPr>
          <a:endParaRPr lang="pt-BR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5B528E"/>
            </a:solidFill>
            <a:ln w="63500">
              <a:solidFill>
                <a:srgbClr val="00AAAD"/>
              </a:solidFill>
            </a:ln>
          </c:spPr>
          <c:dPt>
            <c:idx val="0"/>
            <c:bubble3D val="0"/>
            <c:spPr>
              <a:noFill/>
              <a:ln w="63500">
                <a:solidFill>
                  <a:srgbClr val="FF6D00"/>
                </a:solidFill>
              </a:ln>
            </c:spPr>
          </c:dPt>
          <c:dPt>
            <c:idx val="1"/>
            <c:bubble3D val="0"/>
            <c:spPr>
              <a:noFill/>
              <a:ln w="63500">
                <a:solidFill>
                  <a:srgbClr val="4D4D4D"/>
                </a:solidFill>
              </a:ln>
            </c:spPr>
          </c:dPt>
          <c:dPt>
            <c:idx val="2"/>
            <c:bubble3D val="0"/>
            <c:spPr>
              <a:noFill/>
              <a:ln w="63500">
                <a:solidFill>
                  <a:srgbClr val="EA288C"/>
                </a:solidFill>
              </a:ln>
            </c:spPr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D4F297-A282-4AD8-9143-BF75F4B9A706}" type="doc">
      <dgm:prSet loTypeId="urn:microsoft.com/office/officeart/2005/8/layout/radial6" loCatId="relationship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pt-BR"/>
        </a:p>
      </dgm:t>
    </dgm:pt>
    <dgm:pt modelId="{F936D47F-F75B-4B8A-9B66-3D31D59D7C53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FMS</a:t>
          </a:r>
          <a:endParaRPr lang="pt-BR" dirty="0">
            <a:latin typeface="Simplon BP Regular" pitchFamily="2" charset="0"/>
          </a:endParaRPr>
        </a:p>
      </dgm:t>
    </dgm:pt>
    <dgm:pt modelId="{C1ED1626-E6B0-4E46-B0D1-20363ED3034D}" type="parTrans" cxnId="{9453A039-251E-4175-97FE-51A73E4A3469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D8CFC0D6-60E7-41A2-A5B4-7CC3F729EEE2}" type="sibTrans" cxnId="{9453A039-251E-4175-97FE-51A73E4A3469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E52CAC2C-AB3D-46DD-9F2B-537247046E0B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DIGITAL</a:t>
          </a:r>
          <a:endParaRPr lang="pt-BR" dirty="0">
            <a:latin typeface="Simplon BP Regular" pitchFamily="2" charset="0"/>
          </a:endParaRPr>
        </a:p>
      </dgm:t>
    </dgm:pt>
    <dgm:pt modelId="{1306554D-2D0A-4436-AE2E-22B3E5EC244E}" type="parTrans" cxnId="{60411C65-C664-49F8-8E0B-2F06CB8CB6F7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C1871812-F4A6-4515-8676-C5B2743538AD}" type="sibTrans" cxnId="{60411C65-C664-49F8-8E0B-2F06CB8CB6F7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4E49F4DF-0482-4AD7-B6A2-473A84C40427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CRÉDITO</a:t>
          </a:r>
          <a:endParaRPr lang="pt-BR" dirty="0">
            <a:latin typeface="Simplon BP Regular" pitchFamily="2" charset="0"/>
          </a:endParaRPr>
        </a:p>
      </dgm:t>
    </dgm:pt>
    <dgm:pt modelId="{ACBADD78-8D96-4BB7-80C6-FAD0C19D3F95}" type="parTrans" cxnId="{FBC15B3A-DE17-4B11-9375-4C4F2D869CC9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9423712B-6F7F-4AF3-BA06-444D9F7F8D31}" type="sibTrans" cxnId="{FBC15B3A-DE17-4B11-9375-4C4F2D869CC9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5D5338F0-2120-4F5A-B37E-7EDA7B42EBC0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SEGINF</a:t>
          </a:r>
          <a:endParaRPr lang="pt-BR" dirty="0">
            <a:latin typeface="Simplon BP Regular" pitchFamily="2" charset="0"/>
          </a:endParaRPr>
        </a:p>
      </dgm:t>
    </dgm:pt>
    <dgm:pt modelId="{94A26CD1-01B6-481C-8D91-E6A41635536E}" type="parTrans" cxnId="{32617C68-993D-48C2-8D71-34D73AFCD2EC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199765E0-0730-43B0-8A6D-EDB545F937D1}" type="sibTrans" cxnId="{32617C68-993D-48C2-8D71-34D73AFCD2EC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71E3A58F-3C6C-421A-AD6E-3C398757EDB9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JEC</a:t>
          </a:r>
          <a:endParaRPr lang="pt-BR" dirty="0">
            <a:latin typeface="Simplon BP Regular" pitchFamily="2" charset="0"/>
          </a:endParaRPr>
        </a:p>
      </dgm:t>
    </dgm:pt>
    <dgm:pt modelId="{751C5216-7E39-4FAA-9F68-B5C6A3E04840}" type="parTrans" cxnId="{5C0D7E80-CFD9-4CA5-99D5-731CB48F9F50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E7D97A82-E4D6-49A1-A9E3-A44C16AB4FA5}" type="sibTrans" cxnId="{5C0D7E80-CFD9-4CA5-99D5-731CB48F9F50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FDF8DB47-362D-48B8-B69C-1603389C3404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ATIVAÇÂO</a:t>
          </a:r>
          <a:endParaRPr lang="pt-BR" dirty="0">
            <a:latin typeface="Simplon BP Regular" pitchFamily="2" charset="0"/>
          </a:endParaRPr>
        </a:p>
      </dgm:t>
    </dgm:pt>
    <dgm:pt modelId="{9E4AE0B9-2D88-4B70-95D6-22DFACDB9BC8}" type="parTrans" cxnId="{8DB98C54-E1C5-4D23-BF3A-6807E2266D40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0E76E23F-6BFC-4C2B-AB5C-C5F0F0CFF447}" type="sibTrans" cxnId="{8DB98C54-E1C5-4D23-BF3A-6807E2266D40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C64569F0-1A2D-4C33-96CC-015E9ABC785E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VENDAS</a:t>
          </a:r>
          <a:endParaRPr lang="pt-BR" dirty="0">
            <a:latin typeface="Simplon BP Regular" pitchFamily="2" charset="0"/>
          </a:endParaRPr>
        </a:p>
      </dgm:t>
    </dgm:pt>
    <dgm:pt modelId="{23067318-3473-4F23-84B6-37D2D9FF9442}" type="parTrans" cxnId="{BF343A4A-03F2-4F0A-97DA-ACD253A58AF0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599767DF-094F-44C6-870D-80DDE759D57A}" type="sibTrans" cxnId="{BF343A4A-03F2-4F0A-97DA-ACD253A58AF0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56675002-99D3-4456-BB98-BAFEAB40E060}" type="pres">
      <dgm:prSet presAssocID="{60D4F297-A282-4AD8-9143-BF75F4B9A70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769BA255-6875-4FC9-AC82-56BD39CABFE7}" type="pres">
      <dgm:prSet presAssocID="{F936D47F-F75B-4B8A-9B66-3D31D59D7C53}" presName="centerShape" presStyleLbl="node0" presStyleIdx="0" presStyleCnt="1"/>
      <dgm:spPr/>
      <dgm:t>
        <a:bodyPr/>
        <a:lstStyle/>
        <a:p>
          <a:endParaRPr lang="pt-BR"/>
        </a:p>
      </dgm:t>
    </dgm:pt>
    <dgm:pt modelId="{2B4CAB2E-1A0B-4830-9298-A4369C6FF292}" type="pres">
      <dgm:prSet presAssocID="{E52CAC2C-AB3D-46DD-9F2B-537247046E0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2DE1284-C931-4DD4-9300-B062F7D8E6C1}" type="pres">
      <dgm:prSet presAssocID="{E52CAC2C-AB3D-46DD-9F2B-537247046E0B}" presName="dummy" presStyleCnt="0"/>
      <dgm:spPr/>
    </dgm:pt>
    <dgm:pt modelId="{F7024BFF-B69F-4885-A06C-A990A1EC162F}" type="pres">
      <dgm:prSet presAssocID="{C1871812-F4A6-4515-8676-C5B2743538AD}" presName="sibTrans" presStyleLbl="sibTrans2D1" presStyleIdx="0" presStyleCnt="6"/>
      <dgm:spPr/>
      <dgm:t>
        <a:bodyPr/>
        <a:lstStyle/>
        <a:p>
          <a:endParaRPr lang="pt-BR"/>
        </a:p>
      </dgm:t>
    </dgm:pt>
    <dgm:pt modelId="{8D551815-3B6C-4805-8952-F91BF108D8F5}" type="pres">
      <dgm:prSet presAssocID="{C64569F0-1A2D-4C33-96CC-015E9ABC785E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45EE683-7A76-4220-BC10-AB36DF6639D8}" type="pres">
      <dgm:prSet presAssocID="{C64569F0-1A2D-4C33-96CC-015E9ABC785E}" presName="dummy" presStyleCnt="0"/>
      <dgm:spPr/>
    </dgm:pt>
    <dgm:pt modelId="{5B851C51-11B9-431E-9DFB-635E13DF604D}" type="pres">
      <dgm:prSet presAssocID="{599767DF-094F-44C6-870D-80DDE759D57A}" presName="sibTrans" presStyleLbl="sibTrans2D1" presStyleIdx="1" presStyleCnt="6"/>
      <dgm:spPr/>
      <dgm:t>
        <a:bodyPr/>
        <a:lstStyle/>
        <a:p>
          <a:endParaRPr lang="pt-BR"/>
        </a:p>
      </dgm:t>
    </dgm:pt>
    <dgm:pt modelId="{E96ED2BC-7F66-49BF-87BF-4063B76ECCE1}" type="pres">
      <dgm:prSet presAssocID="{FDF8DB47-362D-48B8-B69C-1603389C340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DC95EBA-CE0A-4CB3-B41C-67AD8C722E39}" type="pres">
      <dgm:prSet presAssocID="{FDF8DB47-362D-48B8-B69C-1603389C3404}" presName="dummy" presStyleCnt="0"/>
      <dgm:spPr/>
    </dgm:pt>
    <dgm:pt modelId="{23956C06-BCDF-4AF7-99D0-0999AEFFC186}" type="pres">
      <dgm:prSet presAssocID="{0E76E23F-6BFC-4C2B-AB5C-C5F0F0CFF447}" presName="sibTrans" presStyleLbl="sibTrans2D1" presStyleIdx="2" presStyleCnt="6"/>
      <dgm:spPr/>
      <dgm:t>
        <a:bodyPr/>
        <a:lstStyle/>
        <a:p>
          <a:endParaRPr lang="pt-BR"/>
        </a:p>
      </dgm:t>
    </dgm:pt>
    <dgm:pt modelId="{B97EF70B-6154-410F-985C-9C1FE38BB469}" type="pres">
      <dgm:prSet presAssocID="{4E49F4DF-0482-4AD7-B6A2-473A84C4042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5BE2194-074C-4914-8F81-C02BC87D70F5}" type="pres">
      <dgm:prSet presAssocID="{4E49F4DF-0482-4AD7-B6A2-473A84C40427}" presName="dummy" presStyleCnt="0"/>
      <dgm:spPr/>
    </dgm:pt>
    <dgm:pt modelId="{928964B4-47FD-4BCD-9DAE-27ED367659A6}" type="pres">
      <dgm:prSet presAssocID="{9423712B-6F7F-4AF3-BA06-444D9F7F8D31}" presName="sibTrans" presStyleLbl="sibTrans2D1" presStyleIdx="3" presStyleCnt="6"/>
      <dgm:spPr/>
      <dgm:t>
        <a:bodyPr/>
        <a:lstStyle/>
        <a:p>
          <a:endParaRPr lang="pt-BR"/>
        </a:p>
      </dgm:t>
    </dgm:pt>
    <dgm:pt modelId="{FAEA06C7-9021-4548-862C-93C9F1ADC6E4}" type="pres">
      <dgm:prSet presAssocID="{5D5338F0-2120-4F5A-B37E-7EDA7B42EBC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E2BB87E-DB82-432A-B391-455FF74776F3}" type="pres">
      <dgm:prSet presAssocID="{5D5338F0-2120-4F5A-B37E-7EDA7B42EBC0}" presName="dummy" presStyleCnt="0"/>
      <dgm:spPr/>
    </dgm:pt>
    <dgm:pt modelId="{C79B882E-7BAE-40E6-81B0-3918E9F61082}" type="pres">
      <dgm:prSet presAssocID="{199765E0-0730-43B0-8A6D-EDB545F937D1}" presName="sibTrans" presStyleLbl="sibTrans2D1" presStyleIdx="4" presStyleCnt="6"/>
      <dgm:spPr/>
      <dgm:t>
        <a:bodyPr/>
        <a:lstStyle/>
        <a:p>
          <a:endParaRPr lang="pt-BR"/>
        </a:p>
      </dgm:t>
    </dgm:pt>
    <dgm:pt modelId="{20365B38-D7BF-4500-88FE-AF174FA7A1EE}" type="pres">
      <dgm:prSet presAssocID="{71E3A58F-3C6C-421A-AD6E-3C398757EDB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C18B7DD-8167-447F-B833-5A34BBF1BC8A}" type="pres">
      <dgm:prSet presAssocID="{71E3A58F-3C6C-421A-AD6E-3C398757EDB9}" presName="dummy" presStyleCnt="0"/>
      <dgm:spPr/>
    </dgm:pt>
    <dgm:pt modelId="{7871B322-3BEE-4A39-A74E-0743729EF641}" type="pres">
      <dgm:prSet presAssocID="{E7D97A82-E4D6-49A1-A9E3-A44C16AB4FA5}" presName="sibTrans" presStyleLbl="sibTrans2D1" presStyleIdx="5" presStyleCnt="6"/>
      <dgm:spPr/>
      <dgm:t>
        <a:bodyPr/>
        <a:lstStyle/>
        <a:p>
          <a:endParaRPr lang="pt-BR"/>
        </a:p>
      </dgm:t>
    </dgm:pt>
  </dgm:ptLst>
  <dgm:cxnLst>
    <dgm:cxn modelId="{41607AD3-4271-40E2-B02C-0FE3DE91DEF3}" type="presOf" srcId="{E7D97A82-E4D6-49A1-A9E3-A44C16AB4FA5}" destId="{7871B322-3BEE-4A39-A74E-0743729EF641}" srcOrd="0" destOrd="0" presId="urn:microsoft.com/office/officeart/2005/8/layout/radial6"/>
    <dgm:cxn modelId="{9453A039-251E-4175-97FE-51A73E4A3469}" srcId="{60D4F297-A282-4AD8-9143-BF75F4B9A706}" destId="{F936D47F-F75B-4B8A-9B66-3D31D59D7C53}" srcOrd="0" destOrd="0" parTransId="{C1ED1626-E6B0-4E46-B0D1-20363ED3034D}" sibTransId="{D8CFC0D6-60E7-41A2-A5B4-7CC3F729EEE2}"/>
    <dgm:cxn modelId="{FBC15B3A-DE17-4B11-9375-4C4F2D869CC9}" srcId="{F936D47F-F75B-4B8A-9B66-3D31D59D7C53}" destId="{4E49F4DF-0482-4AD7-B6A2-473A84C40427}" srcOrd="3" destOrd="0" parTransId="{ACBADD78-8D96-4BB7-80C6-FAD0C19D3F95}" sibTransId="{9423712B-6F7F-4AF3-BA06-444D9F7F8D31}"/>
    <dgm:cxn modelId="{6D6E5C34-8EA5-43B2-8263-02F869BCA3FC}" type="presOf" srcId="{71E3A58F-3C6C-421A-AD6E-3C398757EDB9}" destId="{20365B38-D7BF-4500-88FE-AF174FA7A1EE}" srcOrd="0" destOrd="0" presId="urn:microsoft.com/office/officeart/2005/8/layout/radial6"/>
    <dgm:cxn modelId="{76A0308A-573C-4148-AD1A-87350AFE1474}" type="presOf" srcId="{FDF8DB47-362D-48B8-B69C-1603389C3404}" destId="{E96ED2BC-7F66-49BF-87BF-4063B76ECCE1}" srcOrd="0" destOrd="0" presId="urn:microsoft.com/office/officeart/2005/8/layout/radial6"/>
    <dgm:cxn modelId="{1E5EFE86-51ED-4C5D-A76B-F0AD706564C5}" type="presOf" srcId="{4E49F4DF-0482-4AD7-B6A2-473A84C40427}" destId="{B97EF70B-6154-410F-985C-9C1FE38BB469}" srcOrd="0" destOrd="0" presId="urn:microsoft.com/office/officeart/2005/8/layout/radial6"/>
    <dgm:cxn modelId="{7C6A59FD-B73C-4A7F-A8DA-108061F34E29}" type="presOf" srcId="{599767DF-094F-44C6-870D-80DDE759D57A}" destId="{5B851C51-11B9-431E-9DFB-635E13DF604D}" srcOrd="0" destOrd="0" presId="urn:microsoft.com/office/officeart/2005/8/layout/radial6"/>
    <dgm:cxn modelId="{BF343A4A-03F2-4F0A-97DA-ACD253A58AF0}" srcId="{F936D47F-F75B-4B8A-9B66-3D31D59D7C53}" destId="{C64569F0-1A2D-4C33-96CC-015E9ABC785E}" srcOrd="1" destOrd="0" parTransId="{23067318-3473-4F23-84B6-37D2D9FF9442}" sibTransId="{599767DF-094F-44C6-870D-80DDE759D57A}"/>
    <dgm:cxn modelId="{8163E862-F5D7-4501-9396-0323AD3D8051}" type="presOf" srcId="{60D4F297-A282-4AD8-9143-BF75F4B9A706}" destId="{56675002-99D3-4456-BB98-BAFEAB40E060}" srcOrd="0" destOrd="0" presId="urn:microsoft.com/office/officeart/2005/8/layout/radial6"/>
    <dgm:cxn modelId="{32617C68-993D-48C2-8D71-34D73AFCD2EC}" srcId="{F936D47F-F75B-4B8A-9B66-3D31D59D7C53}" destId="{5D5338F0-2120-4F5A-B37E-7EDA7B42EBC0}" srcOrd="4" destOrd="0" parTransId="{94A26CD1-01B6-481C-8D91-E6A41635536E}" sibTransId="{199765E0-0730-43B0-8A6D-EDB545F937D1}"/>
    <dgm:cxn modelId="{60411C65-C664-49F8-8E0B-2F06CB8CB6F7}" srcId="{F936D47F-F75B-4B8A-9B66-3D31D59D7C53}" destId="{E52CAC2C-AB3D-46DD-9F2B-537247046E0B}" srcOrd="0" destOrd="0" parTransId="{1306554D-2D0A-4436-AE2E-22B3E5EC244E}" sibTransId="{C1871812-F4A6-4515-8676-C5B2743538AD}"/>
    <dgm:cxn modelId="{7BDE5518-4673-4BDA-944F-677E5CB4DF9E}" type="presOf" srcId="{C64569F0-1A2D-4C33-96CC-015E9ABC785E}" destId="{8D551815-3B6C-4805-8952-F91BF108D8F5}" srcOrd="0" destOrd="0" presId="urn:microsoft.com/office/officeart/2005/8/layout/radial6"/>
    <dgm:cxn modelId="{E39A408E-A015-488C-A8CE-DF32E9C9A058}" type="presOf" srcId="{0E76E23F-6BFC-4C2B-AB5C-C5F0F0CFF447}" destId="{23956C06-BCDF-4AF7-99D0-0999AEFFC186}" srcOrd="0" destOrd="0" presId="urn:microsoft.com/office/officeart/2005/8/layout/radial6"/>
    <dgm:cxn modelId="{D0AF22CB-19CA-4573-B1A2-0D2136E153A7}" type="presOf" srcId="{E52CAC2C-AB3D-46DD-9F2B-537247046E0B}" destId="{2B4CAB2E-1A0B-4830-9298-A4369C6FF292}" srcOrd="0" destOrd="0" presId="urn:microsoft.com/office/officeart/2005/8/layout/radial6"/>
    <dgm:cxn modelId="{5C0D7E80-CFD9-4CA5-99D5-731CB48F9F50}" srcId="{F936D47F-F75B-4B8A-9B66-3D31D59D7C53}" destId="{71E3A58F-3C6C-421A-AD6E-3C398757EDB9}" srcOrd="5" destOrd="0" parTransId="{751C5216-7E39-4FAA-9F68-B5C6A3E04840}" sibTransId="{E7D97A82-E4D6-49A1-A9E3-A44C16AB4FA5}"/>
    <dgm:cxn modelId="{3824BCC1-829D-4EA8-B262-95AA683E9E35}" type="presOf" srcId="{9423712B-6F7F-4AF3-BA06-444D9F7F8D31}" destId="{928964B4-47FD-4BCD-9DAE-27ED367659A6}" srcOrd="0" destOrd="0" presId="urn:microsoft.com/office/officeart/2005/8/layout/radial6"/>
    <dgm:cxn modelId="{680E9ADA-8AFB-4F64-89B3-4655DA3D012B}" type="presOf" srcId="{5D5338F0-2120-4F5A-B37E-7EDA7B42EBC0}" destId="{FAEA06C7-9021-4548-862C-93C9F1ADC6E4}" srcOrd="0" destOrd="0" presId="urn:microsoft.com/office/officeart/2005/8/layout/radial6"/>
    <dgm:cxn modelId="{C9365660-84FF-4406-9DBE-7A97C582F982}" type="presOf" srcId="{199765E0-0730-43B0-8A6D-EDB545F937D1}" destId="{C79B882E-7BAE-40E6-81B0-3918E9F61082}" srcOrd="0" destOrd="0" presId="urn:microsoft.com/office/officeart/2005/8/layout/radial6"/>
    <dgm:cxn modelId="{2C88E4E2-4EC9-48A1-B3BF-AC9165287713}" type="presOf" srcId="{C1871812-F4A6-4515-8676-C5B2743538AD}" destId="{F7024BFF-B69F-4885-A06C-A990A1EC162F}" srcOrd="0" destOrd="0" presId="urn:microsoft.com/office/officeart/2005/8/layout/radial6"/>
    <dgm:cxn modelId="{8DB98C54-E1C5-4D23-BF3A-6807E2266D40}" srcId="{F936D47F-F75B-4B8A-9B66-3D31D59D7C53}" destId="{FDF8DB47-362D-48B8-B69C-1603389C3404}" srcOrd="2" destOrd="0" parTransId="{9E4AE0B9-2D88-4B70-95D6-22DFACDB9BC8}" sibTransId="{0E76E23F-6BFC-4C2B-AB5C-C5F0F0CFF447}"/>
    <dgm:cxn modelId="{12B18B2C-3971-471A-A75C-CB525A70C662}" type="presOf" srcId="{F936D47F-F75B-4B8A-9B66-3D31D59D7C53}" destId="{769BA255-6875-4FC9-AC82-56BD39CABFE7}" srcOrd="0" destOrd="0" presId="urn:microsoft.com/office/officeart/2005/8/layout/radial6"/>
    <dgm:cxn modelId="{D8AB9617-FD11-4F7A-9557-AD7E72575808}" type="presParOf" srcId="{56675002-99D3-4456-BB98-BAFEAB40E060}" destId="{769BA255-6875-4FC9-AC82-56BD39CABFE7}" srcOrd="0" destOrd="0" presId="urn:microsoft.com/office/officeart/2005/8/layout/radial6"/>
    <dgm:cxn modelId="{83579654-F3DC-413B-B232-CA2C95047D58}" type="presParOf" srcId="{56675002-99D3-4456-BB98-BAFEAB40E060}" destId="{2B4CAB2E-1A0B-4830-9298-A4369C6FF292}" srcOrd="1" destOrd="0" presId="urn:microsoft.com/office/officeart/2005/8/layout/radial6"/>
    <dgm:cxn modelId="{E34D74DF-B646-4BA3-8DF2-BE0DFAA453F5}" type="presParOf" srcId="{56675002-99D3-4456-BB98-BAFEAB40E060}" destId="{42DE1284-C931-4DD4-9300-B062F7D8E6C1}" srcOrd="2" destOrd="0" presId="urn:microsoft.com/office/officeart/2005/8/layout/radial6"/>
    <dgm:cxn modelId="{6884DB57-DA29-447F-BF30-DC1A254A7676}" type="presParOf" srcId="{56675002-99D3-4456-BB98-BAFEAB40E060}" destId="{F7024BFF-B69F-4885-A06C-A990A1EC162F}" srcOrd="3" destOrd="0" presId="urn:microsoft.com/office/officeart/2005/8/layout/radial6"/>
    <dgm:cxn modelId="{22C13B09-9F4D-44BD-9CD2-3C3DF37C56DE}" type="presParOf" srcId="{56675002-99D3-4456-BB98-BAFEAB40E060}" destId="{8D551815-3B6C-4805-8952-F91BF108D8F5}" srcOrd="4" destOrd="0" presId="urn:microsoft.com/office/officeart/2005/8/layout/radial6"/>
    <dgm:cxn modelId="{860220A6-626C-444E-975D-2A4F5F8CC5A0}" type="presParOf" srcId="{56675002-99D3-4456-BB98-BAFEAB40E060}" destId="{A45EE683-7A76-4220-BC10-AB36DF6639D8}" srcOrd="5" destOrd="0" presId="urn:microsoft.com/office/officeart/2005/8/layout/radial6"/>
    <dgm:cxn modelId="{B7C10C7E-EEC2-481B-BEC2-50863D756584}" type="presParOf" srcId="{56675002-99D3-4456-BB98-BAFEAB40E060}" destId="{5B851C51-11B9-431E-9DFB-635E13DF604D}" srcOrd="6" destOrd="0" presId="urn:microsoft.com/office/officeart/2005/8/layout/radial6"/>
    <dgm:cxn modelId="{204F7890-5CE2-4D6F-9026-5D12A62B0589}" type="presParOf" srcId="{56675002-99D3-4456-BB98-BAFEAB40E060}" destId="{E96ED2BC-7F66-49BF-87BF-4063B76ECCE1}" srcOrd="7" destOrd="0" presId="urn:microsoft.com/office/officeart/2005/8/layout/radial6"/>
    <dgm:cxn modelId="{417ED7B0-8F6A-49D9-9679-4EAE47062486}" type="presParOf" srcId="{56675002-99D3-4456-BB98-BAFEAB40E060}" destId="{ADC95EBA-CE0A-4CB3-B41C-67AD8C722E39}" srcOrd="8" destOrd="0" presId="urn:microsoft.com/office/officeart/2005/8/layout/radial6"/>
    <dgm:cxn modelId="{7CE25B1C-5026-4EE2-8EA1-CCB9A2AE7B13}" type="presParOf" srcId="{56675002-99D3-4456-BB98-BAFEAB40E060}" destId="{23956C06-BCDF-4AF7-99D0-0999AEFFC186}" srcOrd="9" destOrd="0" presId="urn:microsoft.com/office/officeart/2005/8/layout/radial6"/>
    <dgm:cxn modelId="{1A818FD6-1C58-4FD3-9990-9CDE5D4BBF60}" type="presParOf" srcId="{56675002-99D3-4456-BB98-BAFEAB40E060}" destId="{B97EF70B-6154-410F-985C-9C1FE38BB469}" srcOrd="10" destOrd="0" presId="urn:microsoft.com/office/officeart/2005/8/layout/radial6"/>
    <dgm:cxn modelId="{3FD36F28-7719-4E29-A447-C7971FDE74C9}" type="presParOf" srcId="{56675002-99D3-4456-BB98-BAFEAB40E060}" destId="{45BE2194-074C-4914-8F81-C02BC87D70F5}" srcOrd="11" destOrd="0" presId="urn:microsoft.com/office/officeart/2005/8/layout/radial6"/>
    <dgm:cxn modelId="{500BCFE6-4CCD-414C-BBC8-6E31DD977E78}" type="presParOf" srcId="{56675002-99D3-4456-BB98-BAFEAB40E060}" destId="{928964B4-47FD-4BCD-9DAE-27ED367659A6}" srcOrd="12" destOrd="0" presId="urn:microsoft.com/office/officeart/2005/8/layout/radial6"/>
    <dgm:cxn modelId="{93B7D665-23C7-4381-B1E8-6CD0EE0C77F1}" type="presParOf" srcId="{56675002-99D3-4456-BB98-BAFEAB40E060}" destId="{FAEA06C7-9021-4548-862C-93C9F1ADC6E4}" srcOrd="13" destOrd="0" presId="urn:microsoft.com/office/officeart/2005/8/layout/radial6"/>
    <dgm:cxn modelId="{C77AEA7F-0D1C-439F-9022-F7B0C9678E96}" type="presParOf" srcId="{56675002-99D3-4456-BB98-BAFEAB40E060}" destId="{DE2BB87E-DB82-432A-B391-455FF74776F3}" srcOrd="14" destOrd="0" presId="urn:microsoft.com/office/officeart/2005/8/layout/radial6"/>
    <dgm:cxn modelId="{252A6D98-18AE-4C45-9312-54384FF0507F}" type="presParOf" srcId="{56675002-99D3-4456-BB98-BAFEAB40E060}" destId="{C79B882E-7BAE-40E6-81B0-3918E9F61082}" srcOrd="15" destOrd="0" presId="urn:microsoft.com/office/officeart/2005/8/layout/radial6"/>
    <dgm:cxn modelId="{636A94BD-3CF7-42E2-99EE-4353B2CB9FE8}" type="presParOf" srcId="{56675002-99D3-4456-BB98-BAFEAB40E060}" destId="{20365B38-D7BF-4500-88FE-AF174FA7A1EE}" srcOrd="16" destOrd="0" presId="urn:microsoft.com/office/officeart/2005/8/layout/radial6"/>
    <dgm:cxn modelId="{6A4EA273-027D-4783-9C1E-2EFB4BB7D37B}" type="presParOf" srcId="{56675002-99D3-4456-BB98-BAFEAB40E060}" destId="{DC18B7DD-8167-447F-B833-5A34BBF1BC8A}" srcOrd="17" destOrd="0" presId="urn:microsoft.com/office/officeart/2005/8/layout/radial6"/>
    <dgm:cxn modelId="{4DA9DC7A-AF47-41B4-977D-F4092FAC7606}" type="presParOf" srcId="{56675002-99D3-4456-BB98-BAFEAB40E060}" destId="{7871B322-3BEE-4A39-A74E-0743729EF641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8CB35D-9AA8-4D3B-85BD-0C98676B30A3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pt-BR"/>
        </a:p>
      </dgm:t>
    </dgm:pt>
    <dgm:pt modelId="{26566767-DCC0-4231-911B-DF7E9F672A5E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Setup inicial do Projeto RAID-FMS</a:t>
          </a:r>
          <a:endParaRPr lang="pt-BR" dirty="0">
            <a:latin typeface="Simplon BP Regular" pitchFamily="2" charset="0"/>
          </a:endParaRPr>
        </a:p>
      </dgm:t>
    </dgm:pt>
    <dgm:pt modelId="{A2092705-1AF7-46AC-8EBA-770D8371CA18}" type="parTrans" cxnId="{759640F5-3B3C-4255-B696-7C8AB98AFFA9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6E1566C3-BB28-4580-B079-0BF96AF88419}" type="sibTrans" cxnId="{759640F5-3B3C-4255-B696-7C8AB98AFFA9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C7C7A2F3-4812-4F69-970D-66ACBF5D1559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Arquitetura física </a:t>
          </a:r>
          <a:endParaRPr lang="pt-BR" dirty="0">
            <a:latin typeface="Simplon BP Regular" pitchFamily="2" charset="0"/>
          </a:endParaRPr>
        </a:p>
      </dgm:t>
    </dgm:pt>
    <dgm:pt modelId="{F8523C37-3D7C-496F-8639-AACF87921392}" type="parTrans" cxnId="{DE3D1B99-AF66-4DAF-AF64-257C4A906EDD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2160F81B-E270-4FFF-8EA0-8E2A6A32953B}" type="sibTrans" cxnId="{DE3D1B99-AF66-4DAF-AF64-257C4A906EDD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5A4F4D41-DDF6-494A-8DDF-DBA20DF76974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NDS e </a:t>
          </a:r>
          <a:r>
            <a:rPr lang="pt-BR" dirty="0" err="1" smtClean="0">
              <a:latin typeface="Simplon BP Regular" pitchFamily="2" charset="0"/>
            </a:rPr>
            <a:t>Compliance</a:t>
          </a:r>
          <a:r>
            <a:rPr lang="pt-BR" dirty="0" smtClean="0">
              <a:latin typeface="Simplon BP Regular" pitchFamily="2" charset="0"/>
            </a:rPr>
            <a:t> SI</a:t>
          </a:r>
          <a:endParaRPr lang="pt-BR" dirty="0">
            <a:latin typeface="Simplon BP Regular" pitchFamily="2" charset="0"/>
          </a:endParaRPr>
        </a:p>
      </dgm:t>
    </dgm:pt>
    <dgm:pt modelId="{1151E5EA-0103-462A-B969-10246FCB6120}" type="parTrans" cxnId="{C4DA5776-1389-492B-9185-A0B1B842ADE3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7E922CEC-986E-427E-8CAC-FE2ADD87AAE1}" type="sibTrans" cxnId="{C4DA5776-1389-492B-9185-A0B1B842ADE3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31715DCE-1033-4F51-AA7E-996A37078C2B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OI TV off-line</a:t>
          </a:r>
          <a:endParaRPr lang="pt-BR" dirty="0">
            <a:latin typeface="Simplon BP Regular" pitchFamily="2" charset="0"/>
          </a:endParaRPr>
        </a:p>
      </dgm:t>
    </dgm:pt>
    <dgm:pt modelId="{B39B534A-E900-4C50-9B97-9FA90BE57A88}" type="parTrans" cxnId="{E39D2092-86B5-4605-A89B-5A4845451C08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F9E991BD-6677-4EFD-8A6E-9B02290356F4}" type="sibTrans" cxnId="{E39D2092-86B5-4605-A89B-5A4845451C08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7DC18236-30EB-4302-A4DA-2190886A08E9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Instalação FMS </a:t>
          </a:r>
          <a:r>
            <a:rPr lang="pt-BR" dirty="0" err="1" smtClean="0">
              <a:latin typeface="Simplon BP Regular" pitchFamily="2" charset="0"/>
            </a:rPr>
            <a:t>vanila</a:t>
          </a:r>
          <a:endParaRPr lang="pt-BR" dirty="0">
            <a:latin typeface="Simplon BP Regular" pitchFamily="2" charset="0"/>
          </a:endParaRPr>
        </a:p>
      </dgm:t>
    </dgm:pt>
    <dgm:pt modelId="{5226747E-1F3F-4544-A490-D72812649869}" type="parTrans" cxnId="{BDC3B72E-0527-4D43-8C8C-47DE50D8533C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A3714163-7465-460C-B689-F1432FA66DF2}" type="sibTrans" cxnId="{BDC3B72E-0527-4D43-8C8C-47DE50D8533C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57D3AE1B-73A5-48A4-9A09-1A300CDA4E8B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Programa 1 Cadastro/Subscrição e Score externo</a:t>
          </a:r>
          <a:endParaRPr lang="pt-BR" dirty="0">
            <a:latin typeface="Simplon BP Regular" pitchFamily="2" charset="0"/>
          </a:endParaRPr>
        </a:p>
      </dgm:t>
    </dgm:pt>
    <dgm:pt modelId="{4F68B22E-2095-4F18-948D-3D45345C9EBD}" type="parTrans" cxnId="{8C714905-7576-4B2D-97CF-4B4157564734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9AF49E6B-4C65-4948-8F33-6E992478EDEF}" type="sibTrans" cxnId="{8C714905-7576-4B2D-97CF-4B4157564734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776EC1F7-996A-4DD0-A761-236B8084FE3C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Planejamento, </a:t>
          </a:r>
          <a:r>
            <a:rPr lang="pt-BR" dirty="0" err="1" smtClean="0">
              <a:latin typeface="Simplon BP Regular" pitchFamily="2" charset="0"/>
            </a:rPr>
            <a:t>scoping</a:t>
          </a:r>
          <a:r>
            <a:rPr lang="pt-BR" dirty="0" smtClean="0">
              <a:latin typeface="Simplon BP Regular" pitchFamily="2" charset="0"/>
            </a:rPr>
            <a:t> e </a:t>
          </a:r>
          <a:r>
            <a:rPr lang="pt-BR" dirty="0" err="1" smtClean="0">
              <a:latin typeface="Simplon BP Regular" pitchFamily="2" charset="0"/>
            </a:rPr>
            <a:t>Kick</a:t>
          </a:r>
          <a:r>
            <a:rPr lang="pt-BR" dirty="0" smtClean="0">
              <a:latin typeface="Simplon BP Regular" pitchFamily="2" charset="0"/>
            </a:rPr>
            <a:t>-off Programa 1</a:t>
          </a:r>
          <a:endParaRPr lang="pt-BR" dirty="0">
            <a:latin typeface="Simplon BP Regular" pitchFamily="2" charset="0"/>
          </a:endParaRPr>
        </a:p>
      </dgm:t>
    </dgm:pt>
    <dgm:pt modelId="{85715835-C126-456E-B66C-D52AF0D21E7A}" type="parTrans" cxnId="{51CC282A-332E-4D31-A3C8-0B3023FFA162}">
      <dgm:prSet/>
      <dgm:spPr/>
      <dgm:t>
        <a:bodyPr/>
        <a:lstStyle/>
        <a:p>
          <a:endParaRPr lang="pt-BR"/>
        </a:p>
      </dgm:t>
    </dgm:pt>
    <dgm:pt modelId="{38770524-231E-4006-AE1B-7520970ED3E8}" type="sibTrans" cxnId="{51CC282A-332E-4D31-A3C8-0B3023FFA162}">
      <dgm:prSet/>
      <dgm:spPr/>
      <dgm:t>
        <a:bodyPr/>
        <a:lstStyle/>
        <a:p>
          <a:endParaRPr lang="pt-BR"/>
        </a:p>
      </dgm:t>
    </dgm:pt>
    <dgm:pt modelId="{AD47C804-6BCC-4DBF-BB15-E03DC61E03B9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OI Fixo R2 off-line</a:t>
          </a:r>
          <a:endParaRPr lang="pt-BR" dirty="0">
            <a:latin typeface="Simplon BP Regular" pitchFamily="2" charset="0"/>
          </a:endParaRPr>
        </a:p>
      </dgm:t>
    </dgm:pt>
    <dgm:pt modelId="{59D69028-5AFB-42D5-AED0-4DA4B138E63C}" type="parTrans" cxnId="{F0A3AD09-BD83-407D-B48C-B1B325D6F35E}">
      <dgm:prSet/>
      <dgm:spPr/>
      <dgm:t>
        <a:bodyPr/>
        <a:lstStyle/>
        <a:p>
          <a:endParaRPr lang="pt-BR"/>
        </a:p>
      </dgm:t>
    </dgm:pt>
    <dgm:pt modelId="{EE2326E8-1323-4F79-A0FD-AE89729D24D6}" type="sibTrans" cxnId="{F0A3AD09-BD83-407D-B48C-B1B325D6F35E}">
      <dgm:prSet/>
      <dgm:spPr/>
      <dgm:t>
        <a:bodyPr/>
        <a:lstStyle/>
        <a:p>
          <a:endParaRPr lang="pt-BR"/>
        </a:p>
      </dgm:t>
    </dgm:pt>
    <dgm:pt modelId="{3BB52753-ADB0-4BB6-8892-2A780252071D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OI TV Online</a:t>
          </a:r>
          <a:endParaRPr lang="pt-BR" dirty="0">
            <a:latin typeface="Simplon BP Regular" pitchFamily="2" charset="0"/>
          </a:endParaRPr>
        </a:p>
      </dgm:t>
    </dgm:pt>
    <dgm:pt modelId="{AFE8199E-AEBE-427E-8575-5D3465B6D755}" type="parTrans" cxnId="{7DA0130F-E37F-4618-82CF-FEFD9864A3C8}">
      <dgm:prSet/>
      <dgm:spPr/>
      <dgm:t>
        <a:bodyPr/>
        <a:lstStyle/>
        <a:p>
          <a:endParaRPr lang="pt-BR"/>
        </a:p>
      </dgm:t>
    </dgm:pt>
    <dgm:pt modelId="{1C8E540D-7B46-4518-9099-0937C9256430}" type="sibTrans" cxnId="{7DA0130F-E37F-4618-82CF-FEFD9864A3C8}">
      <dgm:prSet/>
      <dgm:spPr/>
      <dgm:t>
        <a:bodyPr/>
        <a:lstStyle/>
        <a:p>
          <a:endParaRPr lang="pt-BR"/>
        </a:p>
      </dgm:t>
    </dgm:pt>
    <dgm:pt modelId="{DBC45600-1869-4512-A3AB-AA97CD7EB4A9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...</a:t>
          </a:r>
          <a:endParaRPr lang="pt-BR" dirty="0">
            <a:latin typeface="Simplon BP Regular" pitchFamily="2" charset="0"/>
          </a:endParaRPr>
        </a:p>
      </dgm:t>
    </dgm:pt>
    <dgm:pt modelId="{16498317-318F-4429-8126-9630370E148E}" type="parTrans" cxnId="{F0340E11-4A53-4D0E-8F40-85635216F016}">
      <dgm:prSet/>
      <dgm:spPr/>
      <dgm:t>
        <a:bodyPr/>
        <a:lstStyle/>
        <a:p>
          <a:endParaRPr lang="pt-BR"/>
        </a:p>
      </dgm:t>
    </dgm:pt>
    <dgm:pt modelId="{F882C3DF-3E75-4E91-BA5E-46A9A7E0E4AC}" type="sibTrans" cxnId="{F0340E11-4A53-4D0E-8F40-85635216F016}">
      <dgm:prSet/>
      <dgm:spPr/>
      <dgm:t>
        <a:bodyPr/>
        <a:lstStyle/>
        <a:p>
          <a:endParaRPr lang="pt-BR"/>
        </a:p>
      </dgm:t>
    </dgm:pt>
    <dgm:pt modelId="{1A704293-4A00-4269-9793-84EF60BB46E7}" type="pres">
      <dgm:prSet presAssocID="{FD8CB35D-9AA8-4D3B-85BD-0C98676B30A3}" presName="Name0" presStyleCnt="0">
        <dgm:presLayoutVars>
          <dgm:dir/>
        </dgm:presLayoutVars>
      </dgm:prSet>
      <dgm:spPr/>
      <dgm:t>
        <a:bodyPr/>
        <a:lstStyle/>
        <a:p>
          <a:endParaRPr lang="pt-BR"/>
        </a:p>
      </dgm:t>
    </dgm:pt>
    <dgm:pt modelId="{A4C70CCE-E506-430D-8CE9-E3F0C822F8C1}" type="pres">
      <dgm:prSet presAssocID="{26566767-DCC0-4231-911B-DF7E9F672A5E}" presName="parComposite" presStyleCnt="0"/>
      <dgm:spPr/>
    </dgm:pt>
    <dgm:pt modelId="{56AEF2CF-BD74-47E9-9224-4EAC05CF5B8D}" type="pres">
      <dgm:prSet presAssocID="{26566767-DCC0-4231-911B-DF7E9F672A5E}" presName="parBigCircle" presStyleLbl="node0" presStyleIdx="0" presStyleCnt="2" custLinFactNeighborX="-1773"/>
      <dgm:spPr/>
    </dgm:pt>
    <dgm:pt modelId="{6F73384A-DB24-4E9B-9313-3EFB3DDE8577}" type="pres">
      <dgm:prSet presAssocID="{26566767-DCC0-4231-911B-DF7E9F672A5E}" presName="parTx" presStyleLbl="revTx" presStyleIdx="0" presStyleCnt="18"/>
      <dgm:spPr/>
      <dgm:t>
        <a:bodyPr/>
        <a:lstStyle/>
        <a:p>
          <a:endParaRPr lang="pt-BR"/>
        </a:p>
      </dgm:t>
    </dgm:pt>
    <dgm:pt modelId="{12B297DC-E2BD-43F9-AB76-F334910D5A94}" type="pres">
      <dgm:prSet presAssocID="{26566767-DCC0-4231-911B-DF7E9F672A5E}" presName="bSpace" presStyleCnt="0"/>
      <dgm:spPr/>
    </dgm:pt>
    <dgm:pt modelId="{C054349A-9079-4978-A10C-80B4000B73E6}" type="pres">
      <dgm:prSet presAssocID="{26566767-DCC0-4231-911B-DF7E9F672A5E}" presName="parBackupNorm" presStyleCnt="0"/>
      <dgm:spPr/>
    </dgm:pt>
    <dgm:pt modelId="{24C5703B-3128-468D-93D7-5B64EFF7DC5D}" type="pres">
      <dgm:prSet presAssocID="{6E1566C3-BB28-4580-B079-0BF96AF88419}" presName="parSpace" presStyleCnt="0"/>
      <dgm:spPr/>
    </dgm:pt>
    <dgm:pt modelId="{C8C3D363-C41D-401A-AFB6-4434C784C1EC}" type="pres">
      <dgm:prSet presAssocID="{C7C7A2F3-4812-4F69-970D-66ACBF5D1559}" presName="desBackupLeftNorm" presStyleCnt="0"/>
      <dgm:spPr/>
    </dgm:pt>
    <dgm:pt modelId="{F8A11BC1-02E6-4CDC-AF95-1C0410A3A4A7}" type="pres">
      <dgm:prSet presAssocID="{C7C7A2F3-4812-4F69-970D-66ACBF5D1559}" presName="desComposite" presStyleCnt="0"/>
      <dgm:spPr/>
    </dgm:pt>
    <dgm:pt modelId="{988C035B-BE7B-49C8-9002-27080AEB6D54}" type="pres">
      <dgm:prSet presAssocID="{C7C7A2F3-4812-4F69-970D-66ACBF5D1559}" presName="desCircle" presStyleLbl="node1" presStyleIdx="0" presStyleCnt="8"/>
      <dgm:spPr/>
    </dgm:pt>
    <dgm:pt modelId="{6FC2B767-AFE4-4C94-BFD2-2853D88B54E5}" type="pres">
      <dgm:prSet presAssocID="{C7C7A2F3-4812-4F69-970D-66ACBF5D1559}" presName="chTx" presStyleLbl="revTx" presStyleIdx="1" presStyleCnt="18"/>
      <dgm:spPr/>
      <dgm:t>
        <a:bodyPr/>
        <a:lstStyle/>
        <a:p>
          <a:endParaRPr lang="pt-BR"/>
        </a:p>
      </dgm:t>
    </dgm:pt>
    <dgm:pt modelId="{28CB7A41-49F4-4D56-842A-D68F369A6307}" type="pres">
      <dgm:prSet presAssocID="{C7C7A2F3-4812-4F69-970D-66ACBF5D1559}" presName="desTx" presStyleLbl="revTx" presStyleIdx="2" presStyleCnt="18">
        <dgm:presLayoutVars>
          <dgm:bulletEnabled val="1"/>
        </dgm:presLayoutVars>
      </dgm:prSet>
      <dgm:spPr/>
    </dgm:pt>
    <dgm:pt modelId="{2E05AE3C-6A23-4215-B26B-538A0976C366}" type="pres">
      <dgm:prSet presAssocID="{C7C7A2F3-4812-4F69-970D-66ACBF5D1559}" presName="desBackupRightNorm" presStyleCnt="0"/>
      <dgm:spPr/>
    </dgm:pt>
    <dgm:pt modelId="{005D9CD6-8A5B-4B3C-9772-455DA646C6D5}" type="pres">
      <dgm:prSet presAssocID="{2160F81B-E270-4FFF-8EA0-8E2A6A32953B}" presName="desSpace" presStyleCnt="0"/>
      <dgm:spPr/>
    </dgm:pt>
    <dgm:pt modelId="{F5F5C2A5-CD2A-4BF3-9E7D-9CC3E927F990}" type="pres">
      <dgm:prSet presAssocID="{5A4F4D41-DDF6-494A-8DDF-DBA20DF76974}" presName="desBackupLeftNorm" presStyleCnt="0"/>
      <dgm:spPr/>
    </dgm:pt>
    <dgm:pt modelId="{00904F4D-D009-481C-BDD7-C81BF30DD670}" type="pres">
      <dgm:prSet presAssocID="{5A4F4D41-DDF6-494A-8DDF-DBA20DF76974}" presName="desComposite" presStyleCnt="0"/>
      <dgm:spPr/>
    </dgm:pt>
    <dgm:pt modelId="{46B25F0D-D431-4949-81A0-676174D34183}" type="pres">
      <dgm:prSet presAssocID="{5A4F4D41-DDF6-494A-8DDF-DBA20DF76974}" presName="desCircle" presStyleLbl="node1" presStyleIdx="1" presStyleCnt="8"/>
      <dgm:spPr/>
    </dgm:pt>
    <dgm:pt modelId="{593E5578-D846-4CF3-A9D5-73E453066575}" type="pres">
      <dgm:prSet presAssocID="{5A4F4D41-DDF6-494A-8DDF-DBA20DF76974}" presName="chTx" presStyleLbl="revTx" presStyleIdx="3" presStyleCnt="18"/>
      <dgm:spPr/>
      <dgm:t>
        <a:bodyPr/>
        <a:lstStyle/>
        <a:p>
          <a:endParaRPr lang="pt-BR"/>
        </a:p>
      </dgm:t>
    </dgm:pt>
    <dgm:pt modelId="{A1AA65C6-9A13-4697-920B-109CDD4DDA94}" type="pres">
      <dgm:prSet presAssocID="{5A4F4D41-DDF6-494A-8DDF-DBA20DF76974}" presName="desTx" presStyleLbl="revTx" presStyleIdx="4" presStyleCnt="18">
        <dgm:presLayoutVars>
          <dgm:bulletEnabled val="1"/>
        </dgm:presLayoutVars>
      </dgm:prSet>
      <dgm:spPr/>
    </dgm:pt>
    <dgm:pt modelId="{6E357F85-05B6-4B53-9066-7FB07E9EAA3E}" type="pres">
      <dgm:prSet presAssocID="{5A4F4D41-DDF6-494A-8DDF-DBA20DF76974}" presName="desBackupRightNorm" presStyleCnt="0"/>
      <dgm:spPr/>
    </dgm:pt>
    <dgm:pt modelId="{387B4C12-958B-44D9-A807-6D6D9A880085}" type="pres">
      <dgm:prSet presAssocID="{7E922CEC-986E-427E-8CAC-FE2ADD87AAE1}" presName="desSpace" presStyleCnt="0"/>
      <dgm:spPr/>
    </dgm:pt>
    <dgm:pt modelId="{84CCE456-9A31-4DEE-BAB7-3AAB4DB7BF78}" type="pres">
      <dgm:prSet presAssocID="{7DC18236-30EB-4302-A4DA-2190886A08E9}" presName="desBackupLeftNorm" presStyleCnt="0"/>
      <dgm:spPr/>
    </dgm:pt>
    <dgm:pt modelId="{DC73377C-628A-4405-9964-724C2189D1E3}" type="pres">
      <dgm:prSet presAssocID="{7DC18236-30EB-4302-A4DA-2190886A08E9}" presName="desComposite" presStyleCnt="0"/>
      <dgm:spPr/>
    </dgm:pt>
    <dgm:pt modelId="{3FC968D4-1463-4BB8-8E4F-74B77036556E}" type="pres">
      <dgm:prSet presAssocID="{7DC18236-30EB-4302-A4DA-2190886A08E9}" presName="desCircle" presStyleLbl="node1" presStyleIdx="2" presStyleCnt="8"/>
      <dgm:spPr/>
    </dgm:pt>
    <dgm:pt modelId="{02CA001B-E24E-4625-8CFA-1A6C755C930E}" type="pres">
      <dgm:prSet presAssocID="{7DC18236-30EB-4302-A4DA-2190886A08E9}" presName="chTx" presStyleLbl="revTx" presStyleIdx="5" presStyleCnt="18"/>
      <dgm:spPr/>
      <dgm:t>
        <a:bodyPr/>
        <a:lstStyle/>
        <a:p>
          <a:endParaRPr lang="pt-BR"/>
        </a:p>
      </dgm:t>
    </dgm:pt>
    <dgm:pt modelId="{E0FD4796-E7AB-488D-9336-DB3CCBEFE335}" type="pres">
      <dgm:prSet presAssocID="{7DC18236-30EB-4302-A4DA-2190886A08E9}" presName="desTx" presStyleLbl="revTx" presStyleIdx="6" presStyleCnt="18">
        <dgm:presLayoutVars>
          <dgm:bulletEnabled val="1"/>
        </dgm:presLayoutVars>
      </dgm:prSet>
      <dgm:spPr/>
    </dgm:pt>
    <dgm:pt modelId="{AE72B25E-0A65-488B-9C29-B1D763436A57}" type="pres">
      <dgm:prSet presAssocID="{7DC18236-30EB-4302-A4DA-2190886A08E9}" presName="desBackupRightNorm" presStyleCnt="0"/>
      <dgm:spPr/>
    </dgm:pt>
    <dgm:pt modelId="{341DCFA4-81F2-46C5-B89F-D9D6359A3202}" type="pres">
      <dgm:prSet presAssocID="{A3714163-7465-460C-B689-F1432FA66DF2}" presName="desSpace" presStyleCnt="0"/>
      <dgm:spPr/>
    </dgm:pt>
    <dgm:pt modelId="{B5ECE69A-1709-46E5-B808-E420C4621320}" type="pres">
      <dgm:prSet presAssocID="{776EC1F7-996A-4DD0-A761-236B8084FE3C}" presName="desBackupLeftNorm" presStyleCnt="0"/>
      <dgm:spPr/>
    </dgm:pt>
    <dgm:pt modelId="{61EE79E8-884E-4AB3-BBC9-A66BAE573D68}" type="pres">
      <dgm:prSet presAssocID="{776EC1F7-996A-4DD0-A761-236B8084FE3C}" presName="desComposite" presStyleCnt="0"/>
      <dgm:spPr/>
    </dgm:pt>
    <dgm:pt modelId="{40C4B2F5-DDA6-41E2-B2AF-97E4F39909E6}" type="pres">
      <dgm:prSet presAssocID="{776EC1F7-996A-4DD0-A761-236B8084FE3C}" presName="desCircle" presStyleLbl="node1" presStyleIdx="3" presStyleCnt="8"/>
      <dgm:spPr/>
    </dgm:pt>
    <dgm:pt modelId="{F56B5539-3C77-47E1-8754-B43314A96F14}" type="pres">
      <dgm:prSet presAssocID="{776EC1F7-996A-4DD0-A761-236B8084FE3C}" presName="chTx" presStyleLbl="revTx" presStyleIdx="7" presStyleCnt="18"/>
      <dgm:spPr/>
      <dgm:t>
        <a:bodyPr/>
        <a:lstStyle/>
        <a:p>
          <a:endParaRPr lang="pt-BR"/>
        </a:p>
      </dgm:t>
    </dgm:pt>
    <dgm:pt modelId="{0566B732-D545-48BE-881E-52A791DA4ABA}" type="pres">
      <dgm:prSet presAssocID="{776EC1F7-996A-4DD0-A761-236B8084FE3C}" presName="desTx" presStyleLbl="revTx" presStyleIdx="8" presStyleCnt="18">
        <dgm:presLayoutVars>
          <dgm:bulletEnabled val="1"/>
        </dgm:presLayoutVars>
      </dgm:prSet>
      <dgm:spPr/>
    </dgm:pt>
    <dgm:pt modelId="{8B6973B3-817C-49CE-93D5-F952D3681F10}" type="pres">
      <dgm:prSet presAssocID="{776EC1F7-996A-4DD0-A761-236B8084FE3C}" presName="desBackupRightNorm" presStyleCnt="0"/>
      <dgm:spPr/>
    </dgm:pt>
    <dgm:pt modelId="{0E1C1D2A-502D-48CE-AEC8-7488D876E2ED}" type="pres">
      <dgm:prSet presAssocID="{38770524-231E-4006-AE1B-7520970ED3E8}" presName="desSpace" presStyleCnt="0"/>
      <dgm:spPr/>
    </dgm:pt>
    <dgm:pt modelId="{7803BCF7-F0D7-4B1D-A3EF-8292C734420A}" type="pres">
      <dgm:prSet presAssocID="{57D3AE1B-73A5-48A4-9A09-1A300CDA4E8B}" presName="parComposite" presStyleCnt="0"/>
      <dgm:spPr/>
    </dgm:pt>
    <dgm:pt modelId="{F87B6F15-59C6-4659-B141-44CA8308F192}" type="pres">
      <dgm:prSet presAssocID="{57D3AE1B-73A5-48A4-9A09-1A300CDA4E8B}" presName="parBigCircle" presStyleLbl="node0" presStyleIdx="1" presStyleCnt="2"/>
      <dgm:spPr/>
    </dgm:pt>
    <dgm:pt modelId="{3EDE9DD2-3243-430B-BFDF-DB42C8C39F0F}" type="pres">
      <dgm:prSet presAssocID="{57D3AE1B-73A5-48A4-9A09-1A300CDA4E8B}" presName="parTx" presStyleLbl="revTx" presStyleIdx="9" presStyleCnt="18"/>
      <dgm:spPr/>
      <dgm:t>
        <a:bodyPr/>
        <a:lstStyle/>
        <a:p>
          <a:endParaRPr lang="pt-BR"/>
        </a:p>
      </dgm:t>
    </dgm:pt>
    <dgm:pt modelId="{54070C43-6009-4E1C-BA92-33271047321C}" type="pres">
      <dgm:prSet presAssocID="{57D3AE1B-73A5-48A4-9A09-1A300CDA4E8B}" presName="bSpace" presStyleCnt="0"/>
      <dgm:spPr/>
    </dgm:pt>
    <dgm:pt modelId="{7F10A9E6-0663-41C6-93C4-F47FB7BD746A}" type="pres">
      <dgm:prSet presAssocID="{57D3AE1B-73A5-48A4-9A09-1A300CDA4E8B}" presName="parBackupNorm" presStyleCnt="0"/>
      <dgm:spPr/>
    </dgm:pt>
    <dgm:pt modelId="{77DCCE78-72A1-491E-BC8D-F3AF5E37D4A8}" type="pres">
      <dgm:prSet presAssocID="{9AF49E6B-4C65-4948-8F33-6E992478EDEF}" presName="parSpace" presStyleCnt="0"/>
      <dgm:spPr/>
    </dgm:pt>
    <dgm:pt modelId="{C74E053A-3AC0-4730-9A92-0F2249A35D8A}" type="pres">
      <dgm:prSet presAssocID="{31715DCE-1033-4F51-AA7E-996A37078C2B}" presName="desBackupLeftNorm" presStyleCnt="0"/>
      <dgm:spPr/>
    </dgm:pt>
    <dgm:pt modelId="{42921E3A-CF41-49D9-A8B2-F862DACD1455}" type="pres">
      <dgm:prSet presAssocID="{31715DCE-1033-4F51-AA7E-996A37078C2B}" presName="desComposite" presStyleCnt="0"/>
      <dgm:spPr/>
    </dgm:pt>
    <dgm:pt modelId="{8DBDFD54-FA06-4E78-B1F9-B5C24B106AA5}" type="pres">
      <dgm:prSet presAssocID="{31715DCE-1033-4F51-AA7E-996A37078C2B}" presName="desCircle" presStyleLbl="node1" presStyleIdx="4" presStyleCnt="8"/>
      <dgm:spPr/>
    </dgm:pt>
    <dgm:pt modelId="{EB6A5027-8CC0-4067-8103-7E8095435049}" type="pres">
      <dgm:prSet presAssocID="{31715DCE-1033-4F51-AA7E-996A37078C2B}" presName="chTx" presStyleLbl="revTx" presStyleIdx="10" presStyleCnt="18"/>
      <dgm:spPr/>
      <dgm:t>
        <a:bodyPr/>
        <a:lstStyle/>
        <a:p>
          <a:endParaRPr lang="pt-BR"/>
        </a:p>
      </dgm:t>
    </dgm:pt>
    <dgm:pt modelId="{B8523729-5ED9-4781-9993-ED44EE714E76}" type="pres">
      <dgm:prSet presAssocID="{31715DCE-1033-4F51-AA7E-996A37078C2B}" presName="desTx" presStyleLbl="revTx" presStyleIdx="11" presStyleCnt="18">
        <dgm:presLayoutVars>
          <dgm:bulletEnabled val="1"/>
        </dgm:presLayoutVars>
      </dgm:prSet>
      <dgm:spPr/>
    </dgm:pt>
    <dgm:pt modelId="{2157E965-1A58-4647-B54C-41301E78F91D}" type="pres">
      <dgm:prSet presAssocID="{31715DCE-1033-4F51-AA7E-996A37078C2B}" presName="desBackupRightNorm" presStyleCnt="0"/>
      <dgm:spPr/>
    </dgm:pt>
    <dgm:pt modelId="{2CE77E30-7D1E-4313-BA7A-72425E4B9296}" type="pres">
      <dgm:prSet presAssocID="{F9E991BD-6677-4EFD-8A6E-9B02290356F4}" presName="desSpace" presStyleCnt="0"/>
      <dgm:spPr/>
    </dgm:pt>
    <dgm:pt modelId="{C01DFA6D-43E5-4429-A9B3-E2886C2B08AB}" type="pres">
      <dgm:prSet presAssocID="{AD47C804-6BCC-4DBF-BB15-E03DC61E03B9}" presName="desBackupLeftNorm" presStyleCnt="0"/>
      <dgm:spPr/>
    </dgm:pt>
    <dgm:pt modelId="{7679D52D-7B5F-4A0F-9F3A-A6C3FF6AA255}" type="pres">
      <dgm:prSet presAssocID="{AD47C804-6BCC-4DBF-BB15-E03DC61E03B9}" presName="desComposite" presStyleCnt="0"/>
      <dgm:spPr/>
    </dgm:pt>
    <dgm:pt modelId="{98F6187D-F3FF-4676-8B83-7A42AA5EA52A}" type="pres">
      <dgm:prSet presAssocID="{AD47C804-6BCC-4DBF-BB15-E03DC61E03B9}" presName="desCircle" presStyleLbl="node1" presStyleIdx="5" presStyleCnt="8"/>
      <dgm:spPr/>
    </dgm:pt>
    <dgm:pt modelId="{BF4020F7-F215-45CC-8770-28C12A152C49}" type="pres">
      <dgm:prSet presAssocID="{AD47C804-6BCC-4DBF-BB15-E03DC61E03B9}" presName="chTx" presStyleLbl="revTx" presStyleIdx="12" presStyleCnt="18"/>
      <dgm:spPr/>
      <dgm:t>
        <a:bodyPr/>
        <a:lstStyle/>
        <a:p>
          <a:endParaRPr lang="pt-BR"/>
        </a:p>
      </dgm:t>
    </dgm:pt>
    <dgm:pt modelId="{9D3D5B97-3DE5-4600-B2D0-2F52A3508BAB}" type="pres">
      <dgm:prSet presAssocID="{AD47C804-6BCC-4DBF-BB15-E03DC61E03B9}" presName="desTx" presStyleLbl="revTx" presStyleIdx="13" presStyleCnt="18">
        <dgm:presLayoutVars>
          <dgm:bulletEnabled val="1"/>
        </dgm:presLayoutVars>
      </dgm:prSet>
      <dgm:spPr/>
    </dgm:pt>
    <dgm:pt modelId="{AAA258DE-25B0-4EEC-AE45-3BD52C790DDE}" type="pres">
      <dgm:prSet presAssocID="{AD47C804-6BCC-4DBF-BB15-E03DC61E03B9}" presName="desBackupRightNorm" presStyleCnt="0"/>
      <dgm:spPr/>
    </dgm:pt>
    <dgm:pt modelId="{73CBFFD3-6A7B-4D17-8702-83FFF281EEA4}" type="pres">
      <dgm:prSet presAssocID="{EE2326E8-1323-4F79-A0FD-AE89729D24D6}" presName="desSpace" presStyleCnt="0"/>
      <dgm:spPr/>
    </dgm:pt>
    <dgm:pt modelId="{AF334E5A-D793-4FA0-A5C5-0D5AA4768030}" type="pres">
      <dgm:prSet presAssocID="{3BB52753-ADB0-4BB6-8892-2A780252071D}" presName="desBackupLeftNorm" presStyleCnt="0"/>
      <dgm:spPr/>
    </dgm:pt>
    <dgm:pt modelId="{52773FDC-4772-4F97-BC48-7D43FDF59697}" type="pres">
      <dgm:prSet presAssocID="{3BB52753-ADB0-4BB6-8892-2A780252071D}" presName="desComposite" presStyleCnt="0"/>
      <dgm:spPr/>
    </dgm:pt>
    <dgm:pt modelId="{285EB5AC-902D-472C-844D-916AF60547E4}" type="pres">
      <dgm:prSet presAssocID="{3BB52753-ADB0-4BB6-8892-2A780252071D}" presName="desCircle" presStyleLbl="node1" presStyleIdx="6" presStyleCnt="8"/>
      <dgm:spPr/>
    </dgm:pt>
    <dgm:pt modelId="{8CA68C6F-E3B6-46A7-A9B1-B780AB0310AB}" type="pres">
      <dgm:prSet presAssocID="{3BB52753-ADB0-4BB6-8892-2A780252071D}" presName="chTx" presStyleLbl="revTx" presStyleIdx="14" presStyleCnt="18"/>
      <dgm:spPr/>
      <dgm:t>
        <a:bodyPr/>
        <a:lstStyle/>
        <a:p>
          <a:endParaRPr lang="pt-BR"/>
        </a:p>
      </dgm:t>
    </dgm:pt>
    <dgm:pt modelId="{2BF1D30D-A645-461B-8B53-6D37647F8F3F}" type="pres">
      <dgm:prSet presAssocID="{3BB52753-ADB0-4BB6-8892-2A780252071D}" presName="desTx" presStyleLbl="revTx" presStyleIdx="15" presStyleCnt="18">
        <dgm:presLayoutVars>
          <dgm:bulletEnabled val="1"/>
        </dgm:presLayoutVars>
      </dgm:prSet>
      <dgm:spPr/>
    </dgm:pt>
    <dgm:pt modelId="{62DE114B-FE75-4C07-93B2-1FFC0F4EA50E}" type="pres">
      <dgm:prSet presAssocID="{3BB52753-ADB0-4BB6-8892-2A780252071D}" presName="desBackupRightNorm" presStyleCnt="0"/>
      <dgm:spPr/>
    </dgm:pt>
    <dgm:pt modelId="{EACB1369-3186-4D39-944D-48FC110BAFF2}" type="pres">
      <dgm:prSet presAssocID="{1C8E540D-7B46-4518-9099-0937C9256430}" presName="desSpace" presStyleCnt="0"/>
      <dgm:spPr/>
    </dgm:pt>
    <dgm:pt modelId="{514ACA26-0E7A-4799-8323-8E78A018FE1A}" type="pres">
      <dgm:prSet presAssocID="{DBC45600-1869-4512-A3AB-AA97CD7EB4A9}" presName="desBackupLeftNorm" presStyleCnt="0"/>
      <dgm:spPr/>
    </dgm:pt>
    <dgm:pt modelId="{5A25D132-820E-44C3-AAA4-0E752E0B8155}" type="pres">
      <dgm:prSet presAssocID="{DBC45600-1869-4512-A3AB-AA97CD7EB4A9}" presName="desComposite" presStyleCnt="0"/>
      <dgm:spPr/>
    </dgm:pt>
    <dgm:pt modelId="{B554C5DC-DEEA-4AE2-942F-B531DCD6A4BC}" type="pres">
      <dgm:prSet presAssocID="{DBC45600-1869-4512-A3AB-AA97CD7EB4A9}" presName="desCircle" presStyleLbl="node1" presStyleIdx="7" presStyleCnt="8"/>
      <dgm:spPr/>
    </dgm:pt>
    <dgm:pt modelId="{D0E61BE3-08C2-42D5-B308-61E0BFDF64D4}" type="pres">
      <dgm:prSet presAssocID="{DBC45600-1869-4512-A3AB-AA97CD7EB4A9}" presName="chTx" presStyleLbl="revTx" presStyleIdx="16" presStyleCnt="18"/>
      <dgm:spPr/>
      <dgm:t>
        <a:bodyPr/>
        <a:lstStyle/>
        <a:p>
          <a:endParaRPr lang="pt-BR"/>
        </a:p>
      </dgm:t>
    </dgm:pt>
    <dgm:pt modelId="{0B76364A-724C-4D60-B742-8B2007D3D83F}" type="pres">
      <dgm:prSet presAssocID="{DBC45600-1869-4512-A3AB-AA97CD7EB4A9}" presName="desTx" presStyleLbl="revTx" presStyleIdx="17" presStyleCnt="18">
        <dgm:presLayoutVars>
          <dgm:bulletEnabled val="1"/>
        </dgm:presLayoutVars>
      </dgm:prSet>
      <dgm:spPr/>
    </dgm:pt>
    <dgm:pt modelId="{9F886749-129F-4F94-8FDC-026B682698D1}" type="pres">
      <dgm:prSet presAssocID="{DBC45600-1869-4512-A3AB-AA97CD7EB4A9}" presName="desBackupRightNorm" presStyleCnt="0"/>
      <dgm:spPr/>
    </dgm:pt>
    <dgm:pt modelId="{AA708E94-3504-4DF0-823F-FB4565134AB9}" type="pres">
      <dgm:prSet presAssocID="{F882C3DF-3E75-4E91-BA5E-46A9A7E0E4AC}" presName="desSpace" presStyleCnt="0"/>
      <dgm:spPr/>
    </dgm:pt>
  </dgm:ptLst>
  <dgm:cxnLst>
    <dgm:cxn modelId="{99A77EDC-32E8-4D76-8FC9-F89BA58D7758}" type="presOf" srcId="{26566767-DCC0-4231-911B-DF7E9F672A5E}" destId="{6F73384A-DB24-4E9B-9313-3EFB3DDE8577}" srcOrd="0" destOrd="0" presId="urn:microsoft.com/office/officeart/2008/layout/CircleAccentTimeline"/>
    <dgm:cxn modelId="{89384354-CE3A-4838-B99A-D30B5C587384}" type="presOf" srcId="{31715DCE-1033-4F51-AA7E-996A37078C2B}" destId="{EB6A5027-8CC0-4067-8103-7E8095435049}" srcOrd="0" destOrd="0" presId="urn:microsoft.com/office/officeart/2008/layout/CircleAccentTimeline"/>
    <dgm:cxn modelId="{13B996DF-F952-4D11-9E4F-7EFFE1BA8E12}" type="presOf" srcId="{AD47C804-6BCC-4DBF-BB15-E03DC61E03B9}" destId="{BF4020F7-F215-45CC-8770-28C12A152C49}" srcOrd="0" destOrd="0" presId="urn:microsoft.com/office/officeart/2008/layout/CircleAccentTimeline"/>
    <dgm:cxn modelId="{F0340E11-4A53-4D0E-8F40-85635216F016}" srcId="{57D3AE1B-73A5-48A4-9A09-1A300CDA4E8B}" destId="{DBC45600-1869-4512-A3AB-AA97CD7EB4A9}" srcOrd="3" destOrd="0" parTransId="{16498317-318F-4429-8126-9630370E148E}" sibTransId="{F882C3DF-3E75-4E91-BA5E-46A9A7E0E4AC}"/>
    <dgm:cxn modelId="{E39D2092-86B5-4605-A89B-5A4845451C08}" srcId="{57D3AE1B-73A5-48A4-9A09-1A300CDA4E8B}" destId="{31715DCE-1033-4F51-AA7E-996A37078C2B}" srcOrd="0" destOrd="0" parTransId="{B39B534A-E900-4C50-9B97-9FA90BE57A88}" sibTransId="{F9E991BD-6677-4EFD-8A6E-9B02290356F4}"/>
    <dgm:cxn modelId="{F915DBFC-A35D-4399-94DC-7EC12AA866CA}" type="presOf" srcId="{C7C7A2F3-4812-4F69-970D-66ACBF5D1559}" destId="{6FC2B767-AFE4-4C94-BFD2-2853D88B54E5}" srcOrd="0" destOrd="0" presId="urn:microsoft.com/office/officeart/2008/layout/CircleAccentTimeline"/>
    <dgm:cxn modelId="{C4DA5776-1389-492B-9185-A0B1B842ADE3}" srcId="{26566767-DCC0-4231-911B-DF7E9F672A5E}" destId="{5A4F4D41-DDF6-494A-8DDF-DBA20DF76974}" srcOrd="1" destOrd="0" parTransId="{1151E5EA-0103-462A-B969-10246FCB6120}" sibTransId="{7E922CEC-986E-427E-8CAC-FE2ADD87AAE1}"/>
    <dgm:cxn modelId="{311EA7EB-B874-492D-9C47-9BABBC624AFA}" type="presOf" srcId="{FD8CB35D-9AA8-4D3B-85BD-0C98676B30A3}" destId="{1A704293-4A00-4269-9793-84EF60BB46E7}" srcOrd="0" destOrd="0" presId="urn:microsoft.com/office/officeart/2008/layout/CircleAccentTimeline"/>
    <dgm:cxn modelId="{F0A3AD09-BD83-407D-B48C-B1B325D6F35E}" srcId="{57D3AE1B-73A5-48A4-9A09-1A300CDA4E8B}" destId="{AD47C804-6BCC-4DBF-BB15-E03DC61E03B9}" srcOrd="1" destOrd="0" parTransId="{59D69028-5AFB-42D5-AED0-4DA4B138E63C}" sibTransId="{EE2326E8-1323-4F79-A0FD-AE89729D24D6}"/>
    <dgm:cxn modelId="{985DB421-09EA-415B-91C8-B01D6FEC2766}" type="presOf" srcId="{5A4F4D41-DDF6-494A-8DDF-DBA20DF76974}" destId="{593E5578-D846-4CF3-A9D5-73E453066575}" srcOrd="0" destOrd="0" presId="urn:microsoft.com/office/officeart/2008/layout/CircleAccentTimeline"/>
    <dgm:cxn modelId="{BDC3B72E-0527-4D43-8C8C-47DE50D8533C}" srcId="{26566767-DCC0-4231-911B-DF7E9F672A5E}" destId="{7DC18236-30EB-4302-A4DA-2190886A08E9}" srcOrd="2" destOrd="0" parTransId="{5226747E-1F3F-4544-A490-D72812649869}" sibTransId="{A3714163-7465-460C-B689-F1432FA66DF2}"/>
    <dgm:cxn modelId="{759640F5-3B3C-4255-B696-7C8AB98AFFA9}" srcId="{FD8CB35D-9AA8-4D3B-85BD-0C98676B30A3}" destId="{26566767-DCC0-4231-911B-DF7E9F672A5E}" srcOrd="0" destOrd="0" parTransId="{A2092705-1AF7-46AC-8EBA-770D8371CA18}" sibTransId="{6E1566C3-BB28-4580-B079-0BF96AF88419}"/>
    <dgm:cxn modelId="{DE3D1B99-AF66-4DAF-AF64-257C4A906EDD}" srcId="{26566767-DCC0-4231-911B-DF7E9F672A5E}" destId="{C7C7A2F3-4812-4F69-970D-66ACBF5D1559}" srcOrd="0" destOrd="0" parTransId="{F8523C37-3D7C-496F-8639-AACF87921392}" sibTransId="{2160F81B-E270-4FFF-8EA0-8E2A6A32953B}"/>
    <dgm:cxn modelId="{78B6C673-DC2A-4083-8992-644A7E3CD945}" type="presOf" srcId="{DBC45600-1869-4512-A3AB-AA97CD7EB4A9}" destId="{D0E61BE3-08C2-42D5-B308-61E0BFDF64D4}" srcOrd="0" destOrd="0" presId="urn:microsoft.com/office/officeart/2008/layout/CircleAccentTimeline"/>
    <dgm:cxn modelId="{51CC282A-332E-4D31-A3C8-0B3023FFA162}" srcId="{26566767-DCC0-4231-911B-DF7E9F672A5E}" destId="{776EC1F7-996A-4DD0-A761-236B8084FE3C}" srcOrd="3" destOrd="0" parTransId="{85715835-C126-456E-B66C-D52AF0D21E7A}" sibTransId="{38770524-231E-4006-AE1B-7520970ED3E8}"/>
    <dgm:cxn modelId="{8C714905-7576-4B2D-97CF-4B4157564734}" srcId="{FD8CB35D-9AA8-4D3B-85BD-0C98676B30A3}" destId="{57D3AE1B-73A5-48A4-9A09-1A300CDA4E8B}" srcOrd="1" destOrd="0" parTransId="{4F68B22E-2095-4F18-948D-3D45345C9EBD}" sibTransId="{9AF49E6B-4C65-4948-8F33-6E992478EDEF}"/>
    <dgm:cxn modelId="{7DA0130F-E37F-4618-82CF-FEFD9864A3C8}" srcId="{57D3AE1B-73A5-48A4-9A09-1A300CDA4E8B}" destId="{3BB52753-ADB0-4BB6-8892-2A780252071D}" srcOrd="2" destOrd="0" parTransId="{AFE8199E-AEBE-427E-8575-5D3465B6D755}" sibTransId="{1C8E540D-7B46-4518-9099-0937C9256430}"/>
    <dgm:cxn modelId="{7FCB2B35-0C6B-4E56-96E3-168D7B56B5F9}" type="presOf" srcId="{7DC18236-30EB-4302-A4DA-2190886A08E9}" destId="{02CA001B-E24E-4625-8CFA-1A6C755C930E}" srcOrd="0" destOrd="0" presId="urn:microsoft.com/office/officeart/2008/layout/CircleAccentTimeline"/>
    <dgm:cxn modelId="{4E51CB4D-6E2D-469C-8862-4F7260AD34B0}" type="presOf" srcId="{57D3AE1B-73A5-48A4-9A09-1A300CDA4E8B}" destId="{3EDE9DD2-3243-430B-BFDF-DB42C8C39F0F}" srcOrd="0" destOrd="0" presId="urn:microsoft.com/office/officeart/2008/layout/CircleAccentTimeline"/>
    <dgm:cxn modelId="{821679B7-6AA9-4DF4-8B2B-FD59F8EB674C}" type="presOf" srcId="{776EC1F7-996A-4DD0-A761-236B8084FE3C}" destId="{F56B5539-3C77-47E1-8754-B43314A96F14}" srcOrd="0" destOrd="0" presId="urn:microsoft.com/office/officeart/2008/layout/CircleAccentTimeline"/>
    <dgm:cxn modelId="{1CD45CC8-2D00-4EE6-A595-D60A34FC2131}" type="presOf" srcId="{3BB52753-ADB0-4BB6-8892-2A780252071D}" destId="{8CA68C6F-E3B6-46A7-A9B1-B780AB0310AB}" srcOrd="0" destOrd="0" presId="urn:microsoft.com/office/officeart/2008/layout/CircleAccentTimeline"/>
    <dgm:cxn modelId="{978E2AAF-2186-4D8C-8769-24D3CE4DED93}" type="presParOf" srcId="{1A704293-4A00-4269-9793-84EF60BB46E7}" destId="{A4C70CCE-E506-430D-8CE9-E3F0C822F8C1}" srcOrd="0" destOrd="0" presId="urn:microsoft.com/office/officeart/2008/layout/CircleAccentTimeline"/>
    <dgm:cxn modelId="{10A40646-728C-46FC-9EE7-FF58CABD3DCE}" type="presParOf" srcId="{A4C70CCE-E506-430D-8CE9-E3F0C822F8C1}" destId="{56AEF2CF-BD74-47E9-9224-4EAC05CF5B8D}" srcOrd="0" destOrd="0" presId="urn:microsoft.com/office/officeart/2008/layout/CircleAccentTimeline"/>
    <dgm:cxn modelId="{4FCF9924-BC29-459F-9B2C-E04002867678}" type="presParOf" srcId="{A4C70CCE-E506-430D-8CE9-E3F0C822F8C1}" destId="{6F73384A-DB24-4E9B-9313-3EFB3DDE8577}" srcOrd="1" destOrd="0" presId="urn:microsoft.com/office/officeart/2008/layout/CircleAccentTimeline"/>
    <dgm:cxn modelId="{E7149E96-1261-4C5A-A7C9-E590BC549C69}" type="presParOf" srcId="{A4C70CCE-E506-430D-8CE9-E3F0C822F8C1}" destId="{12B297DC-E2BD-43F9-AB76-F334910D5A94}" srcOrd="2" destOrd="0" presId="urn:microsoft.com/office/officeart/2008/layout/CircleAccentTimeline"/>
    <dgm:cxn modelId="{3A2567DC-FF22-4D38-99EF-BE35ABA0DD6A}" type="presParOf" srcId="{1A704293-4A00-4269-9793-84EF60BB46E7}" destId="{C054349A-9079-4978-A10C-80B4000B73E6}" srcOrd="1" destOrd="0" presId="urn:microsoft.com/office/officeart/2008/layout/CircleAccentTimeline"/>
    <dgm:cxn modelId="{2255B1C4-BFA9-4B4C-837E-51AB7BED18E8}" type="presParOf" srcId="{1A704293-4A00-4269-9793-84EF60BB46E7}" destId="{24C5703B-3128-468D-93D7-5B64EFF7DC5D}" srcOrd="2" destOrd="0" presId="urn:microsoft.com/office/officeart/2008/layout/CircleAccentTimeline"/>
    <dgm:cxn modelId="{79CCE9C7-06D1-4880-8286-9DF1413E4D36}" type="presParOf" srcId="{1A704293-4A00-4269-9793-84EF60BB46E7}" destId="{C8C3D363-C41D-401A-AFB6-4434C784C1EC}" srcOrd="3" destOrd="0" presId="urn:microsoft.com/office/officeart/2008/layout/CircleAccentTimeline"/>
    <dgm:cxn modelId="{F0448BCE-2E59-4E26-A08A-A319430BD2C0}" type="presParOf" srcId="{1A704293-4A00-4269-9793-84EF60BB46E7}" destId="{F8A11BC1-02E6-4CDC-AF95-1C0410A3A4A7}" srcOrd="4" destOrd="0" presId="urn:microsoft.com/office/officeart/2008/layout/CircleAccentTimeline"/>
    <dgm:cxn modelId="{E37A7131-2D33-4D42-AE22-2C213BA270E5}" type="presParOf" srcId="{F8A11BC1-02E6-4CDC-AF95-1C0410A3A4A7}" destId="{988C035B-BE7B-49C8-9002-27080AEB6D54}" srcOrd="0" destOrd="0" presId="urn:microsoft.com/office/officeart/2008/layout/CircleAccentTimeline"/>
    <dgm:cxn modelId="{3D28D304-DF91-4F09-BABE-59E20AA95E6A}" type="presParOf" srcId="{F8A11BC1-02E6-4CDC-AF95-1C0410A3A4A7}" destId="{6FC2B767-AFE4-4C94-BFD2-2853D88B54E5}" srcOrd="1" destOrd="0" presId="urn:microsoft.com/office/officeart/2008/layout/CircleAccentTimeline"/>
    <dgm:cxn modelId="{FBAEF074-DE86-42C1-BF8E-60565A74F917}" type="presParOf" srcId="{F8A11BC1-02E6-4CDC-AF95-1C0410A3A4A7}" destId="{28CB7A41-49F4-4D56-842A-D68F369A6307}" srcOrd="2" destOrd="0" presId="urn:microsoft.com/office/officeart/2008/layout/CircleAccentTimeline"/>
    <dgm:cxn modelId="{90312403-9D5D-431A-9D62-61DE147B71D2}" type="presParOf" srcId="{1A704293-4A00-4269-9793-84EF60BB46E7}" destId="{2E05AE3C-6A23-4215-B26B-538A0976C366}" srcOrd="5" destOrd="0" presId="urn:microsoft.com/office/officeart/2008/layout/CircleAccentTimeline"/>
    <dgm:cxn modelId="{8F2FE00C-54C8-403E-98DB-85773FF8A1D6}" type="presParOf" srcId="{1A704293-4A00-4269-9793-84EF60BB46E7}" destId="{005D9CD6-8A5B-4B3C-9772-455DA646C6D5}" srcOrd="6" destOrd="0" presId="urn:microsoft.com/office/officeart/2008/layout/CircleAccentTimeline"/>
    <dgm:cxn modelId="{58546FF0-F86F-4F6F-B800-590A27AD5ADC}" type="presParOf" srcId="{1A704293-4A00-4269-9793-84EF60BB46E7}" destId="{F5F5C2A5-CD2A-4BF3-9E7D-9CC3E927F990}" srcOrd="7" destOrd="0" presId="urn:microsoft.com/office/officeart/2008/layout/CircleAccentTimeline"/>
    <dgm:cxn modelId="{9A2C51A0-0F69-4FDB-90EF-E712C327A392}" type="presParOf" srcId="{1A704293-4A00-4269-9793-84EF60BB46E7}" destId="{00904F4D-D009-481C-BDD7-C81BF30DD670}" srcOrd="8" destOrd="0" presId="urn:microsoft.com/office/officeart/2008/layout/CircleAccentTimeline"/>
    <dgm:cxn modelId="{6D5AAAD7-375C-4F68-BC88-564C28E88AA6}" type="presParOf" srcId="{00904F4D-D009-481C-BDD7-C81BF30DD670}" destId="{46B25F0D-D431-4949-81A0-676174D34183}" srcOrd="0" destOrd="0" presId="urn:microsoft.com/office/officeart/2008/layout/CircleAccentTimeline"/>
    <dgm:cxn modelId="{75B3F62E-801A-465C-807F-C873AFAEE5A5}" type="presParOf" srcId="{00904F4D-D009-481C-BDD7-C81BF30DD670}" destId="{593E5578-D846-4CF3-A9D5-73E453066575}" srcOrd="1" destOrd="0" presId="urn:microsoft.com/office/officeart/2008/layout/CircleAccentTimeline"/>
    <dgm:cxn modelId="{5A214C8A-20C5-4A73-A133-388AF290EF91}" type="presParOf" srcId="{00904F4D-D009-481C-BDD7-C81BF30DD670}" destId="{A1AA65C6-9A13-4697-920B-109CDD4DDA94}" srcOrd="2" destOrd="0" presId="urn:microsoft.com/office/officeart/2008/layout/CircleAccentTimeline"/>
    <dgm:cxn modelId="{20B00F02-E502-4311-A4AB-E7979DA80577}" type="presParOf" srcId="{1A704293-4A00-4269-9793-84EF60BB46E7}" destId="{6E357F85-05B6-4B53-9066-7FB07E9EAA3E}" srcOrd="9" destOrd="0" presId="urn:microsoft.com/office/officeart/2008/layout/CircleAccentTimeline"/>
    <dgm:cxn modelId="{9BE9448A-9474-4445-81C8-FF71A6A25EE8}" type="presParOf" srcId="{1A704293-4A00-4269-9793-84EF60BB46E7}" destId="{387B4C12-958B-44D9-A807-6D6D9A880085}" srcOrd="10" destOrd="0" presId="urn:microsoft.com/office/officeart/2008/layout/CircleAccentTimeline"/>
    <dgm:cxn modelId="{972C1C23-05FC-4A35-86AF-100D74316D7F}" type="presParOf" srcId="{1A704293-4A00-4269-9793-84EF60BB46E7}" destId="{84CCE456-9A31-4DEE-BAB7-3AAB4DB7BF78}" srcOrd="11" destOrd="0" presId="urn:microsoft.com/office/officeart/2008/layout/CircleAccentTimeline"/>
    <dgm:cxn modelId="{5C27BB01-39F3-4176-A61D-86E97AAFD081}" type="presParOf" srcId="{1A704293-4A00-4269-9793-84EF60BB46E7}" destId="{DC73377C-628A-4405-9964-724C2189D1E3}" srcOrd="12" destOrd="0" presId="urn:microsoft.com/office/officeart/2008/layout/CircleAccentTimeline"/>
    <dgm:cxn modelId="{C9C18BDA-CC41-4752-BFC8-224097E7559E}" type="presParOf" srcId="{DC73377C-628A-4405-9964-724C2189D1E3}" destId="{3FC968D4-1463-4BB8-8E4F-74B77036556E}" srcOrd="0" destOrd="0" presId="urn:microsoft.com/office/officeart/2008/layout/CircleAccentTimeline"/>
    <dgm:cxn modelId="{7C25BABF-FA35-432F-B786-E666C0B1E335}" type="presParOf" srcId="{DC73377C-628A-4405-9964-724C2189D1E3}" destId="{02CA001B-E24E-4625-8CFA-1A6C755C930E}" srcOrd="1" destOrd="0" presId="urn:microsoft.com/office/officeart/2008/layout/CircleAccentTimeline"/>
    <dgm:cxn modelId="{B2384011-9829-4A73-BB05-E5ECB3A2C8E8}" type="presParOf" srcId="{DC73377C-628A-4405-9964-724C2189D1E3}" destId="{E0FD4796-E7AB-488D-9336-DB3CCBEFE335}" srcOrd="2" destOrd="0" presId="urn:microsoft.com/office/officeart/2008/layout/CircleAccentTimeline"/>
    <dgm:cxn modelId="{25B7D8C0-C0C2-4095-BA21-AF473BBBCC44}" type="presParOf" srcId="{1A704293-4A00-4269-9793-84EF60BB46E7}" destId="{AE72B25E-0A65-488B-9C29-B1D763436A57}" srcOrd="13" destOrd="0" presId="urn:microsoft.com/office/officeart/2008/layout/CircleAccentTimeline"/>
    <dgm:cxn modelId="{078987FB-B29B-4460-8B9A-90A3DC210DD2}" type="presParOf" srcId="{1A704293-4A00-4269-9793-84EF60BB46E7}" destId="{341DCFA4-81F2-46C5-B89F-D9D6359A3202}" srcOrd="14" destOrd="0" presId="urn:microsoft.com/office/officeart/2008/layout/CircleAccentTimeline"/>
    <dgm:cxn modelId="{D05121E8-0D48-439E-9B5B-C94EEE642273}" type="presParOf" srcId="{1A704293-4A00-4269-9793-84EF60BB46E7}" destId="{B5ECE69A-1709-46E5-B808-E420C4621320}" srcOrd="15" destOrd="0" presId="urn:microsoft.com/office/officeart/2008/layout/CircleAccentTimeline"/>
    <dgm:cxn modelId="{C6AC04C8-FFAF-48FE-B772-A61F8C2598E5}" type="presParOf" srcId="{1A704293-4A00-4269-9793-84EF60BB46E7}" destId="{61EE79E8-884E-4AB3-BBC9-A66BAE573D68}" srcOrd="16" destOrd="0" presId="urn:microsoft.com/office/officeart/2008/layout/CircleAccentTimeline"/>
    <dgm:cxn modelId="{97FD2CDC-41F9-4C02-B830-1A909C23C718}" type="presParOf" srcId="{61EE79E8-884E-4AB3-BBC9-A66BAE573D68}" destId="{40C4B2F5-DDA6-41E2-B2AF-97E4F39909E6}" srcOrd="0" destOrd="0" presId="urn:microsoft.com/office/officeart/2008/layout/CircleAccentTimeline"/>
    <dgm:cxn modelId="{5B4FFB71-D283-487C-AD90-08BDE4575EBF}" type="presParOf" srcId="{61EE79E8-884E-4AB3-BBC9-A66BAE573D68}" destId="{F56B5539-3C77-47E1-8754-B43314A96F14}" srcOrd="1" destOrd="0" presId="urn:microsoft.com/office/officeart/2008/layout/CircleAccentTimeline"/>
    <dgm:cxn modelId="{70190A4C-0754-40C1-BAD6-428AFE8452FF}" type="presParOf" srcId="{61EE79E8-884E-4AB3-BBC9-A66BAE573D68}" destId="{0566B732-D545-48BE-881E-52A791DA4ABA}" srcOrd="2" destOrd="0" presId="urn:microsoft.com/office/officeart/2008/layout/CircleAccentTimeline"/>
    <dgm:cxn modelId="{D52A0FBF-B575-4A19-AB0F-2413205EF6A3}" type="presParOf" srcId="{1A704293-4A00-4269-9793-84EF60BB46E7}" destId="{8B6973B3-817C-49CE-93D5-F952D3681F10}" srcOrd="17" destOrd="0" presId="urn:microsoft.com/office/officeart/2008/layout/CircleAccentTimeline"/>
    <dgm:cxn modelId="{0006F7C9-FF5F-47F9-BD72-146544C1AA1C}" type="presParOf" srcId="{1A704293-4A00-4269-9793-84EF60BB46E7}" destId="{0E1C1D2A-502D-48CE-AEC8-7488D876E2ED}" srcOrd="18" destOrd="0" presId="urn:microsoft.com/office/officeart/2008/layout/CircleAccentTimeline"/>
    <dgm:cxn modelId="{2DC72570-E06B-4A85-9968-1569F4E06A55}" type="presParOf" srcId="{1A704293-4A00-4269-9793-84EF60BB46E7}" destId="{7803BCF7-F0D7-4B1D-A3EF-8292C734420A}" srcOrd="19" destOrd="0" presId="urn:microsoft.com/office/officeart/2008/layout/CircleAccentTimeline"/>
    <dgm:cxn modelId="{F7940CF3-410A-4C68-B677-2450B7A44770}" type="presParOf" srcId="{7803BCF7-F0D7-4B1D-A3EF-8292C734420A}" destId="{F87B6F15-59C6-4659-B141-44CA8308F192}" srcOrd="0" destOrd="0" presId="urn:microsoft.com/office/officeart/2008/layout/CircleAccentTimeline"/>
    <dgm:cxn modelId="{412FD031-DBD8-4B09-BBB4-F73418B43338}" type="presParOf" srcId="{7803BCF7-F0D7-4B1D-A3EF-8292C734420A}" destId="{3EDE9DD2-3243-430B-BFDF-DB42C8C39F0F}" srcOrd="1" destOrd="0" presId="urn:microsoft.com/office/officeart/2008/layout/CircleAccentTimeline"/>
    <dgm:cxn modelId="{3D53CF28-ED8D-48B7-9408-6524FA5FF192}" type="presParOf" srcId="{7803BCF7-F0D7-4B1D-A3EF-8292C734420A}" destId="{54070C43-6009-4E1C-BA92-33271047321C}" srcOrd="2" destOrd="0" presId="urn:microsoft.com/office/officeart/2008/layout/CircleAccentTimeline"/>
    <dgm:cxn modelId="{9C8751C8-14CB-4900-BBEC-B19A8B8A3227}" type="presParOf" srcId="{1A704293-4A00-4269-9793-84EF60BB46E7}" destId="{7F10A9E6-0663-41C6-93C4-F47FB7BD746A}" srcOrd="20" destOrd="0" presId="urn:microsoft.com/office/officeart/2008/layout/CircleAccentTimeline"/>
    <dgm:cxn modelId="{D7C43E5F-74EA-4F15-8390-D4EC7AE14642}" type="presParOf" srcId="{1A704293-4A00-4269-9793-84EF60BB46E7}" destId="{77DCCE78-72A1-491E-BC8D-F3AF5E37D4A8}" srcOrd="21" destOrd="0" presId="urn:microsoft.com/office/officeart/2008/layout/CircleAccentTimeline"/>
    <dgm:cxn modelId="{F33EA46A-8501-4A20-B29A-67830FE740CC}" type="presParOf" srcId="{1A704293-4A00-4269-9793-84EF60BB46E7}" destId="{C74E053A-3AC0-4730-9A92-0F2249A35D8A}" srcOrd="22" destOrd="0" presId="urn:microsoft.com/office/officeart/2008/layout/CircleAccentTimeline"/>
    <dgm:cxn modelId="{0BD13BD7-61AF-4145-A58D-50E3E0699087}" type="presParOf" srcId="{1A704293-4A00-4269-9793-84EF60BB46E7}" destId="{42921E3A-CF41-49D9-A8B2-F862DACD1455}" srcOrd="23" destOrd="0" presId="urn:microsoft.com/office/officeart/2008/layout/CircleAccentTimeline"/>
    <dgm:cxn modelId="{53306773-F801-453D-8AE6-F45F07E5AB31}" type="presParOf" srcId="{42921E3A-CF41-49D9-A8B2-F862DACD1455}" destId="{8DBDFD54-FA06-4E78-B1F9-B5C24B106AA5}" srcOrd="0" destOrd="0" presId="urn:microsoft.com/office/officeart/2008/layout/CircleAccentTimeline"/>
    <dgm:cxn modelId="{4D9B19A9-C7F2-44F8-9612-29629E8B5339}" type="presParOf" srcId="{42921E3A-CF41-49D9-A8B2-F862DACD1455}" destId="{EB6A5027-8CC0-4067-8103-7E8095435049}" srcOrd="1" destOrd="0" presId="urn:microsoft.com/office/officeart/2008/layout/CircleAccentTimeline"/>
    <dgm:cxn modelId="{01BA6500-3F0E-484A-A762-AE853DB5873E}" type="presParOf" srcId="{42921E3A-CF41-49D9-A8B2-F862DACD1455}" destId="{B8523729-5ED9-4781-9993-ED44EE714E76}" srcOrd="2" destOrd="0" presId="urn:microsoft.com/office/officeart/2008/layout/CircleAccentTimeline"/>
    <dgm:cxn modelId="{26E5CF94-9253-4523-96F5-25B31CC6E177}" type="presParOf" srcId="{1A704293-4A00-4269-9793-84EF60BB46E7}" destId="{2157E965-1A58-4647-B54C-41301E78F91D}" srcOrd="24" destOrd="0" presId="urn:microsoft.com/office/officeart/2008/layout/CircleAccentTimeline"/>
    <dgm:cxn modelId="{ACBD5D3E-F611-4B98-A831-EA5B76170FAF}" type="presParOf" srcId="{1A704293-4A00-4269-9793-84EF60BB46E7}" destId="{2CE77E30-7D1E-4313-BA7A-72425E4B9296}" srcOrd="25" destOrd="0" presId="urn:microsoft.com/office/officeart/2008/layout/CircleAccentTimeline"/>
    <dgm:cxn modelId="{45F594B1-7D1D-4A1B-A7DE-688275F76B81}" type="presParOf" srcId="{1A704293-4A00-4269-9793-84EF60BB46E7}" destId="{C01DFA6D-43E5-4429-A9B3-E2886C2B08AB}" srcOrd="26" destOrd="0" presId="urn:microsoft.com/office/officeart/2008/layout/CircleAccentTimeline"/>
    <dgm:cxn modelId="{D29F6B09-BFD7-4BB8-B772-97BEF2DF1A75}" type="presParOf" srcId="{1A704293-4A00-4269-9793-84EF60BB46E7}" destId="{7679D52D-7B5F-4A0F-9F3A-A6C3FF6AA255}" srcOrd="27" destOrd="0" presId="urn:microsoft.com/office/officeart/2008/layout/CircleAccentTimeline"/>
    <dgm:cxn modelId="{0038C13D-DFF4-4A65-9D6C-8D4746048025}" type="presParOf" srcId="{7679D52D-7B5F-4A0F-9F3A-A6C3FF6AA255}" destId="{98F6187D-F3FF-4676-8B83-7A42AA5EA52A}" srcOrd="0" destOrd="0" presId="urn:microsoft.com/office/officeart/2008/layout/CircleAccentTimeline"/>
    <dgm:cxn modelId="{762B9BAE-861E-4ECD-B810-E8296D06B969}" type="presParOf" srcId="{7679D52D-7B5F-4A0F-9F3A-A6C3FF6AA255}" destId="{BF4020F7-F215-45CC-8770-28C12A152C49}" srcOrd="1" destOrd="0" presId="urn:microsoft.com/office/officeart/2008/layout/CircleAccentTimeline"/>
    <dgm:cxn modelId="{D5754A20-766F-4913-A1CB-D1BB9F769B66}" type="presParOf" srcId="{7679D52D-7B5F-4A0F-9F3A-A6C3FF6AA255}" destId="{9D3D5B97-3DE5-4600-B2D0-2F52A3508BAB}" srcOrd="2" destOrd="0" presId="urn:microsoft.com/office/officeart/2008/layout/CircleAccentTimeline"/>
    <dgm:cxn modelId="{0906DC01-ABB6-4654-8D09-6774163C4867}" type="presParOf" srcId="{1A704293-4A00-4269-9793-84EF60BB46E7}" destId="{AAA258DE-25B0-4EEC-AE45-3BD52C790DDE}" srcOrd="28" destOrd="0" presId="urn:microsoft.com/office/officeart/2008/layout/CircleAccentTimeline"/>
    <dgm:cxn modelId="{2D461B02-39D3-4003-9AA4-A03528F02C18}" type="presParOf" srcId="{1A704293-4A00-4269-9793-84EF60BB46E7}" destId="{73CBFFD3-6A7B-4D17-8702-83FFF281EEA4}" srcOrd="29" destOrd="0" presId="urn:microsoft.com/office/officeart/2008/layout/CircleAccentTimeline"/>
    <dgm:cxn modelId="{EEC8A230-78AC-4410-8A0B-B07E6E7BB337}" type="presParOf" srcId="{1A704293-4A00-4269-9793-84EF60BB46E7}" destId="{AF334E5A-D793-4FA0-A5C5-0D5AA4768030}" srcOrd="30" destOrd="0" presId="urn:microsoft.com/office/officeart/2008/layout/CircleAccentTimeline"/>
    <dgm:cxn modelId="{C99E1A1B-D1A3-472A-960C-17F7574C7DBE}" type="presParOf" srcId="{1A704293-4A00-4269-9793-84EF60BB46E7}" destId="{52773FDC-4772-4F97-BC48-7D43FDF59697}" srcOrd="31" destOrd="0" presId="urn:microsoft.com/office/officeart/2008/layout/CircleAccentTimeline"/>
    <dgm:cxn modelId="{6C47A319-749B-42CE-B431-587E643BC292}" type="presParOf" srcId="{52773FDC-4772-4F97-BC48-7D43FDF59697}" destId="{285EB5AC-902D-472C-844D-916AF60547E4}" srcOrd="0" destOrd="0" presId="urn:microsoft.com/office/officeart/2008/layout/CircleAccentTimeline"/>
    <dgm:cxn modelId="{68963D44-D4AD-48C5-9ED7-F6066A581444}" type="presParOf" srcId="{52773FDC-4772-4F97-BC48-7D43FDF59697}" destId="{8CA68C6F-E3B6-46A7-A9B1-B780AB0310AB}" srcOrd="1" destOrd="0" presId="urn:microsoft.com/office/officeart/2008/layout/CircleAccentTimeline"/>
    <dgm:cxn modelId="{E7BFFEC9-9662-4BA5-A2F3-B5926BE536C0}" type="presParOf" srcId="{52773FDC-4772-4F97-BC48-7D43FDF59697}" destId="{2BF1D30D-A645-461B-8B53-6D37647F8F3F}" srcOrd="2" destOrd="0" presId="urn:microsoft.com/office/officeart/2008/layout/CircleAccentTimeline"/>
    <dgm:cxn modelId="{17DEB83C-949C-40FB-8807-E5FAAA6BAEBA}" type="presParOf" srcId="{1A704293-4A00-4269-9793-84EF60BB46E7}" destId="{62DE114B-FE75-4C07-93B2-1FFC0F4EA50E}" srcOrd="32" destOrd="0" presId="urn:microsoft.com/office/officeart/2008/layout/CircleAccentTimeline"/>
    <dgm:cxn modelId="{33B1F41B-50EE-4A2C-BB77-1D55F1769A0F}" type="presParOf" srcId="{1A704293-4A00-4269-9793-84EF60BB46E7}" destId="{EACB1369-3186-4D39-944D-48FC110BAFF2}" srcOrd="33" destOrd="0" presId="urn:microsoft.com/office/officeart/2008/layout/CircleAccentTimeline"/>
    <dgm:cxn modelId="{927D71D3-DFF8-4001-92D6-3926C42782D8}" type="presParOf" srcId="{1A704293-4A00-4269-9793-84EF60BB46E7}" destId="{514ACA26-0E7A-4799-8323-8E78A018FE1A}" srcOrd="34" destOrd="0" presId="urn:microsoft.com/office/officeart/2008/layout/CircleAccentTimeline"/>
    <dgm:cxn modelId="{550845C1-9A60-4052-B743-B80087C8FCDA}" type="presParOf" srcId="{1A704293-4A00-4269-9793-84EF60BB46E7}" destId="{5A25D132-820E-44C3-AAA4-0E752E0B8155}" srcOrd="35" destOrd="0" presId="urn:microsoft.com/office/officeart/2008/layout/CircleAccentTimeline"/>
    <dgm:cxn modelId="{6ACD654F-B796-4F44-A029-11FE6FF6ED4D}" type="presParOf" srcId="{5A25D132-820E-44C3-AAA4-0E752E0B8155}" destId="{B554C5DC-DEEA-4AE2-942F-B531DCD6A4BC}" srcOrd="0" destOrd="0" presId="urn:microsoft.com/office/officeart/2008/layout/CircleAccentTimeline"/>
    <dgm:cxn modelId="{84CEB432-B7F6-4514-AA82-FF545B66BC24}" type="presParOf" srcId="{5A25D132-820E-44C3-AAA4-0E752E0B8155}" destId="{D0E61BE3-08C2-42D5-B308-61E0BFDF64D4}" srcOrd="1" destOrd="0" presId="urn:microsoft.com/office/officeart/2008/layout/CircleAccentTimeline"/>
    <dgm:cxn modelId="{6A5100EA-7384-4DA3-ADA2-8FF9463AE438}" type="presParOf" srcId="{5A25D132-820E-44C3-AAA4-0E752E0B8155}" destId="{0B76364A-724C-4D60-B742-8B2007D3D83F}" srcOrd="2" destOrd="0" presId="urn:microsoft.com/office/officeart/2008/layout/CircleAccentTimeline"/>
    <dgm:cxn modelId="{0152A7EC-81CB-43DC-9467-F78C7AE63B2B}" type="presParOf" srcId="{1A704293-4A00-4269-9793-84EF60BB46E7}" destId="{9F886749-129F-4F94-8FDC-026B682698D1}" srcOrd="36" destOrd="0" presId="urn:microsoft.com/office/officeart/2008/layout/CircleAccentTimeline"/>
    <dgm:cxn modelId="{564AA67A-B653-4F1E-A901-FF0D40E8542E}" type="presParOf" srcId="{1A704293-4A00-4269-9793-84EF60BB46E7}" destId="{AA708E94-3504-4DF0-823F-FB4565134AB9}" srcOrd="3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C8004B-A441-4F06-B14F-E6072A253398}" type="doc">
      <dgm:prSet loTypeId="urn:microsoft.com/office/officeart/2005/8/layout/chevron1" loCatId="process" qsTypeId="urn:microsoft.com/office/officeart/2005/8/quickstyle/simple1" qsCatId="simple" csTypeId="urn:microsoft.com/office/officeart/2005/8/colors/accent6_5" csCatId="accent6" phldr="1"/>
      <dgm:spPr/>
    </dgm:pt>
    <dgm:pt modelId="{A5C9D6BD-7705-41D0-896B-39382DEF9DAB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2017</a:t>
          </a:r>
          <a:endParaRPr lang="pt-BR" dirty="0">
            <a:latin typeface="Simplon BP Regular" pitchFamily="2" charset="0"/>
          </a:endParaRPr>
        </a:p>
      </dgm:t>
    </dgm:pt>
    <dgm:pt modelId="{04DBB520-D8EC-410B-A08F-9E574DD82296}" type="parTrans" cxnId="{1BCF78A4-203A-42A6-8641-0E8362FD9E45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F28B3D7F-DFCE-4E77-8F1C-7B042500BAEF}" type="sibTrans" cxnId="{1BCF78A4-203A-42A6-8641-0E8362FD9E45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CC6DE7D9-FFFB-4048-A63C-05CB70202A8D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2018</a:t>
          </a:r>
          <a:endParaRPr lang="pt-BR" dirty="0">
            <a:latin typeface="Simplon BP Regular" pitchFamily="2" charset="0"/>
          </a:endParaRPr>
        </a:p>
      </dgm:t>
    </dgm:pt>
    <dgm:pt modelId="{00571E69-0253-4D2C-8C3E-A4B850FAE6D3}" type="parTrans" cxnId="{BFE63539-22DE-4975-9F2B-B16967A9B79A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87372C84-E1D2-46B0-A14E-6954F848ADF5}" type="sibTrans" cxnId="{BFE63539-22DE-4975-9F2B-B16967A9B79A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3014A0A9-B888-44B6-87FD-3FA34B8C82C9}" type="pres">
      <dgm:prSet presAssocID="{22C8004B-A441-4F06-B14F-E6072A253398}" presName="Name0" presStyleCnt="0">
        <dgm:presLayoutVars>
          <dgm:dir/>
          <dgm:animLvl val="lvl"/>
          <dgm:resizeHandles val="exact"/>
        </dgm:presLayoutVars>
      </dgm:prSet>
      <dgm:spPr/>
    </dgm:pt>
    <dgm:pt modelId="{186D22AC-C516-4D8C-AE22-0C650918D950}" type="pres">
      <dgm:prSet presAssocID="{A5C9D6BD-7705-41D0-896B-39382DEF9DAB}" presName="parTxOnly" presStyleLbl="node1" presStyleIdx="0" presStyleCnt="2" custScaleX="233621" custLinFactNeighborY="273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7E3C63A-3CC1-478C-B991-43B301263277}" type="pres">
      <dgm:prSet presAssocID="{F28B3D7F-DFCE-4E77-8F1C-7B042500BAEF}" presName="parTxOnlySpace" presStyleCnt="0"/>
      <dgm:spPr/>
    </dgm:pt>
    <dgm:pt modelId="{0550EBE2-3CC1-4770-9B02-DDFB5E793DEB}" type="pres">
      <dgm:prSet presAssocID="{CC6DE7D9-FFFB-4048-A63C-05CB70202A8D}" presName="parTxOnly" presStyleLbl="node1" presStyleIdx="1" presStyleCnt="2" custScaleX="109901" custLinFactNeighborY="312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BCF78A4-203A-42A6-8641-0E8362FD9E45}" srcId="{22C8004B-A441-4F06-B14F-E6072A253398}" destId="{A5C9D6BD-7705-41D0-896B-39382DEF9DAB}" srcOrd="0" destOrd="0" parTransId="{04DBB520-D8EC-410B-A08F-9E574DD82296}" sibTransId="{F28B3D7F-DFCE-4E77-8F1C-7B042500BAEF}"/>
    <dgm:cxn modelId="{9C2515A3-3D0B-46D5-8834-AD7CDD298A1D}" type="presOf" srcId="{22C8004B-A441-4F06-B14F-E6072A253398}" destId="{3014A0A9-B888-44B6-87FD-3FA34B8C82C9}" srcOrd="0" destOrd="0" presId="urn:microsoft.com/office/officeart/2005/8/layout/chevron1"/>
    <dgm:cxn modelId="{A93C7C55-410C-42C1-8EBD-060F065F3008}" type="presOf" srcId="{A5C9D6BD-7705-41D0-896B-39382DEF9DAB}" destId="{186D22AC-C516-4D8C-AE22-0C650918D950}" srcOrd="0" destOrd="0" presId="urn:microsoft.com/office/officeart/2005/8/layout/chevron1"/>
    <dgm:cxn modelId="{BFE63539-22DE-4975-9F2B-B16967A9B79A}" srcId="{22C8004B-A441-4F06-B14F-E6072A253398}" destId="{CC6DE7D9-FFFB-4048-A63C-05CB70202A8D}" srcOrd="1" destOrd="0" parTransId="{00571E69-0253-4D2C-8C3E-A4B850FAE6D3}" sibTransId="{87372C84-E1D2-46B0-A14E-6954F848ADF5}"/>
    <dgm:cxn modelId="{1EA188BB-80ED-4D82-ADBD-69C54A1816A8}" type="presOf" srcId="{CC6DE7D9-FFFB-4048-A63C-05CB70202A8D}" destId="{0550EBE2-3CC1-4770-9B02-DDFB5E793DEB}" srcOrd="0" destOrd="0" presId="urn:microsoft.com/office/officeart/2005/8/layout/chevron1"/>
    <dgm:cxn modelId="{AAB0232E-3A98-416C-809C-EB03E16BE533}" type="presParOf" srcId="{3014A0A9-B888-44B6-87FD-3FA34B8C82C9}" destId="{186D22AC-C516-4D8C-AE22-0C650918D950}" srcOrd="0" destOrd="0" presId="urn:microsoft.com/office/officeart/2005/8/layout/chevron1"/>
    <dgm:cxn modelId="{DA2F2E9A-1993-40E0-80AA-94E184C45C45}" type="presParOf" srcId="{3014A0A9-B888-44B6-87FD-3FA34B8C82C9}" destId="{47E3C63A-3CC1-478C-B991-43B301263277}" srcOrd="1" destOrd="0" presId="urn:microsoft.com/office/officeart/2005/8/layout/chevron1"/>
    <dgm:cxn modelId="{6C0F8D88-BD7D-460E-A3E9-04FA0F25687F}" type="presParOf" srcId="{3014A0A9-B888-44B6-87FD-3FA34B8C82C9}" destId="{0550EBE2-3CC1-4770-9B02-DDFB5E793DEB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C8004B-A441-4F06-B14F-E6072A253398}" type="doc">
      <dgm:prSet loTypeId="urn:microsoft.com/office/officeart/2005/8/layout/chevron1" loCatId="process" qsTypeId="urn:microsoft.com/office/officeart/2005/8/quickstyle/simple1" qsCatId="simple" csTypeId="urn:microsoft.com/office/officeart/2005/8/colors/accent6_5" csCatId="accent6" phldr="1"/>
      <dgm:spPr/>
    </dgm:pt>
    <dgm:pt modelId="{A5C9D6BD-7705-41D0-896B-39382DEF9DAB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Segunda-feira</a:t>
          </a:r>
          <a:endParaRPr lang="pt-BR" dirty="0">
            <a:latin typeface="Simplon BP Regular" pitchFamily="2" charset="0"/>
          </a:endParaRPr>
        </a:p>
      </dgm:t>
    </dgm:pt>
    <dgm:pt modelId="{04DBB520-D8EC-410B-A08F-9E574DD82296}" type="parTrans" cxnId="{1BCF78A4-203A-42A6-8641-0E8362FD9E45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F28B3D7F-DFCE-4E77-8F1C-7B042500BAEF}" type="sibTrans" cxnId="{1BCF78A4-203A-42A6-8641-0E8362FD9E45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CC6DE7D9-FFFB-4048-A63C-05CB70202A8D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Terça-feira</a:t>
          </a:r>
          <a:endParaRPr lang="pt-BR" dirty="0">
            <a:latin typeface="Simplon BP Regular" pitchFamily="2" charset="0"/>
          </a:endParaRPr>
        </a:p>
      </dgm:t>
    </dgm:pt>
    <dgm:pt modelId="{00571E69-0253-4D2C-8C3E-A4B850FAE6D3}" type="parTrans" cxnId="{BFE63539-22DE-4975-9F2B-B16967A9B79A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87372C84-E1D2-46B0-A14E-6954F848ADF5}" type="sibTrans" cxnId="{BFE63539-22DE-4975-9F2B-B16967A9B79A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FED77968-F6F6-44B9-888E-4C6443DE623B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Quarta-feira</a:t>
          </a:r>
          <a:endParaRPr lang="pt-BR" dirty="0">
            <a:latin typeface="Simplon BP Regular" pitchFamily="2" charset="0"/>
          </a:endParaRPr>
        </a:p>
      </dgm:t>
    </dgm:pt>
    <dgm:pt modelId="{318B851A-44D3-4617-B2B7-40A6C105B801}" type="parTrans" cxnId="{63B39803-BA24-4540-BB74-3538F3085311}">
      <dgm:prSet/>
      <dgm:spPr/>
      <dgm:t>
        <a:bodyPr/>
        <a:lstStyle/>
        <a:p>
          <a:endParaRPr lang="pt-BR"/>
        </a:p>
      </dgm:t>
    </dgm:pt>
    <dgm:pt modelId="{E099D18C-8A71-4CE6-9B2D-25DA858AF327}" type="sibTrans" cxnId="{63B39803-BA24-4540-BB74-3538F3085311}">
      <dgm:prSet/>
      <dgm:spPr/>
      <dgm:t>
        <a:bodyPr/>
        <a:lstStyle/>
        <a:p>
          <a:endParaRPr lang="pt-BR"/>
        </a:p>
      </dgm:t>
    </dgm:pt>
    <dgm:pt modelId="{64F72A13-369A-4017-812E-520789887620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Quinta-feira</a:t>
          </a:r>
          <a:endParaRPr lang="pt-BR" dirty="0">
            <a:latin typeface="Simplon BP Regular" pitchFamily="2" charset="0"/>
          </a:endParaRPr>
        </a:p>
      </dgm:t>
    </dgm:pt>
    <dgm:pt modelId="{F8C33EC0-9F06-4516-AC18-BDF387993CC1}" type="parTrans" cxnId="{EC66AAC1-BAF2-4C66-A9AB-D88D94CC8577}">
      <dgm:prSet/>
      <dgm:spPr/>
      <dgm:t>
        <a:bodyPr/>
        <a:lstStyle/>
        <a:p>
          <a:endParaRPr lang="pt-BR"/>
        </a:p>
      </dgm:t>
    </dgm:pt>
    <dgm:pt modelId="{830AA4E2-EF09-45F7-BB27-EDDE45E7920F}" type="sibTrans" cxnId="{EC66AAC1-BAF2-4C66-A9AB-D88D94CC8577}">
      <dgm:prSet/>
      <dgm:spPr/>
      <dgm:t>
        <a:bodyPr/>
        <a:lstStyle/>
        <a:p>
          <a:endParaRPr lang="pt-BR"/>
        </a:p>
      </dgm:t>
    </dgm:pt>
    <dgm:pt modelId="{F7A2B4F1-53D7-478C-973A-73C8D7EF8509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Sexta-feira</a:t>
          </a:r>
          <a:endParaRPr lang="pt-BR" dirty="0">
            <a:latin typeface="Simplon BP Regular" pitchFamily="2" charset="0"/>
          </a:endParaRPr>
        </a:p>
      </dgm:t>
    </dgm:pt>
    <dgm:pt modelId="{294B3C07-C4E3-4C3D-A038-B82A8EBA1F3F}" type="parTrans" cxnId="{F95CE164-7801-4CBD-8E83-E826265F172F}">
      <dgm:prSet/>
      <dgm:spPr/>
      <dgm:t>
        <a:bodyPr/>
        <a:lstStyle/>
        <a:p>
          <a:endParaRPr lang="pt-BR"/>
        </a:p>
      </dgm:t>
    </dgm:pt>
    <dgm:pt modelId="{2BA11EE1-A823-4583-A967-FA617565361B}" type="sibTrans" cxnId="{F95CE164-7801-4CBD-8E83-E826265F172F}">
      <dgm:prSet/>
      <dgm:spPr/>
      <dgm:t>
        <a:bodyPr/>
        <a:lstStyle/>
        <a:p>
          <a:endParaRPr lang="pt-BR"/>
        </a:p>
      </dgm:t>
    </dgm:pt>
    <dgm:pt modelId="{3014A0A9-B888-44B6-87FD-3FA34B8C82C9}" type="pres">
      <dgm:prSet presAssocID="{22C8004B-A441-4F06-B14F-E6072A253398}" presName="Name0" presStyleCnt="0">
        <dgm:presLayoutVars>
          <dgm:dir/>
          <dgm:animLvl val="lvl"/>
          <dgm:resizeHandles val="exact"/>
        </dgm:presLayoutVars>
      </dgm:prSet>
      <dgm:spPr/>
    </dgm:pt>
    <dgm:pt modelId="{186D22AC-C516-4D8C-AE22-0C650918D950}" type="pres">
      <dgm:prSet presAssocID="{A5C9D6BD-7705-41D0-896B-39382DEF9DAB}" presName="parTxOnly" presStyleLbl="node1" presStyleIdx="0" presStyleCnt="5" custScaleX="110110" custLinFactNeighborY="881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7E3C63A-3CC1-478C-B991-43B301263277}" type="pres">
      <dgm:prSet presAssocID="{F28B3D7F-DFCE-4E77-8F1C-7B042500BAEF}" presName="parTxOnlySpace" presStyleCnt="0"/>
      <dgm:spPr/>
    </dgm:pt>
    <dgm:pt modelId="{0550EBE2-3CC1-4770-9B02-DDFB5E793DEB}" type="pres">
      <dgm:prSet presAssocID="{CC6DE7D9-FFFB-4048-A63C-05CB70202A8D}" presName="parTxOnly" presStyleLbl="node1" presStyleIdx="1" presStyleCnt="5" custScaleX="109901" custLinFactNeighborY="312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74FCDA3-7548-4E1D-B303-B0E816C39017}" type="pres">
      <dgm:prSet presAssocID="{87372C84-E1D2-46B0-A14E-6954F848ADF5}" presName="parTxOnlySpace" presStyleCnt="0"/>
      <dgm:spPr/>
    </dgm:pt>
    <dgm:pt modelId="{4B9CD59A-2F66-4026-8766-3B087A0BF111}" type="pres">
      <dgm:prSet presAssocID="{FED77968-F6F6-44B9-888E-4C6443DE623B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0AB805B-C3F3-43BE-A6AC-1DE8E7971A35}" type="pres">
      <dgm:prSet presAssocID="{E099D18C-8A71-4CE6-9B2D-25DA858AF327}" presName="parTxOnlySpace" presStyleCnt="0"/>
      <dgm:spPr/>
    </dgm:pt>
    <dgm:pt modelId="{6BF36520-8AA0-4A43-B331-55C5B7C98C9D}" type="pres">
      <dgm:prSet presAssocID="{64F72A13-369A-4017-812E-52078988762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C57F5BD-794C-4CFA-8261-B6E92A6A5BC2}" type="pres">
      <dgm:prSet presAssocID="{830AA4E2-EF09-45F7-BB27-EDDE45E7920F}" presName="parTxOnlySpace" presStyleCnt="0"/>
      <dgm:spPr/>
    </dgm:pt>
    <dgm:pt modelId="{CFE7FB2D-5E44-4218-85AD-E011C5731AF4}" type="pres">
      <dgm:prSet presAssocID="{F7A2B4F1-53D7-478C-973A-73C8D7EF850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BB4B5BE-5CA9-4318-BBF4-1EEF6761FE33}" type="presOf" srcId="{CC6DE7D9-FFFB-4048-A63C-05CB70202A8D}" destId="{0550EBE2-3CC1-4770-9B02-DDFB5E793DEB}" srcOrd="0" destOrd="0" presId="urn:microsoft.com/office/officeart/2005/8/layout/chevron1"/>
    <dgm:cxn modelId="{F95CE164-7801-4CBD-8E83-E826265F172F}" srcId="{22C8004B-A441-4F06-B14F-E6072A253398}" destId="{F7A2B4F1-53D7-478C-973A-73C8D7EF8509}" srcOrd="4" destOrd="0" parTransId="{294B3C07-C4E3-4C3D-A038-B82A8EBA1F3F}" sibTransId="{2BA11EE1-A823-4583-A967-FA617565361B}"/>
    <dgm:cxn modelId="{A7226803-F161-4AB3-BDC5-3A181B61646E}" type="presOf" srcId="{22C8004B-A441-4F06-B14F-E6072A253398}" destId="{3014A0A9-B888-44B6-87FD-3FA34B8C82C9}" srcOrd="0" destOrd="0" presId="urn:microsoft.com/office/officeart/2005/8/layout/chevron1"/>
    <dgm:cxn modelId="{78913621-BCFB-4FEC-B8F7-BF27693EC26B}" type="presOf" srcId="{F7A2B4F1-53D7-478C-973A-73C8D7EF8509}" destId="{CFE7FB2D-5E44-4218-85AD-E011C5731AF4}" srcOrd="0" destOrd="0" presId="urn:microsoft.com/office/officeart/2005/8/layout/chevron1"/>
    <dgm:cxn modelId="{63B39803-BA24-4540-BB74-3538F3085311}" srcId="{22C8004B-A441-4F06-B14F-E6072A253398}" destId="{FED77968-F6F6-44B9-888E-4C6443DE623B}" srcOrd="2" destOrd="0" parTransId="{318B851A-44D3-4617-B2B7-40A6C105B801}" sibTransId="{E099D18C-8A71-4CE6-9B2D-25DA858AF327}"/>
    <dgm:cxn modelId="{1BCF78A4-203A-42A6-8641-0E8362FD9E45}" srcId="{22C8004B-A441-4F06-B14F-E6072A253398}" destId="{A5C9D6BD-7705-41D0-896B-39382DEF9DAB}" srcOrd="0" destOrd="0" parTransId="{04DBB520-D8EC-410B-A08F-9E574DD82296}" sibTransId="{F28B3D7F-DFCE-4E77-8F1C-7B042500BAEF}"/>
    <dgm:cxn modelId="{EC66AAC1-BAF2-4C66-A9AB-D88D94CC8577}" srcId="{22C8004B-A441-4F06-B14F-E6072A253398}" destId="{64F72A13-369A-4017-812E-520789887620}" srcOrd="3" destOrd="0" parTransId="{F8C33EC0-9F06-4516-AC18-BDF387993CC1}" sibTransId="{830AA4E2-EF09-45F7-BB27-EDDE45E7920F}"/>
    <dgm:cxn modelId="{BFE63539-22DE-4975-9F2B-B16967A9B79A}" srcId="{22C8004B-A441-4F06-B14F-E6072A253398}" destId="{CC6DE7D9-FFFB-4048-A63C-05CB70202A8D}" srcOrd="1" destOrd="0" parTransId="{00571E69-0253-4D2C-8C3E-A4B850FAE6D3}" sibTransId="{87372C84-E1D2-46B0-A14E-6954F848ADF5}"/>
    <dgm:cxn modelId="{88E55FA3-27C4-4178-A85C-08054FBE605C}" type="presOf" srcId="{64F72A13-369A-4017-812E-520789887620}" destId="{6BF36520-8AA0-4A43-B331-55C5B7C98C9D}" srcOrd="0" destOrd="0" presId="urn:microsoft.com/office/officeart/2005/8/layout/chevron1"/>
    <dgm:cxn modelId="{DA09F971-6DC2-4489-9108-70E8564087CF}" type="presOf" srcId="{FED77968-F6F6-44B9-888E-4C6443DE623B}" destId="{4B9CD59A-2F66-4026-8766-3B087A0BF111}" srcOrd="0" destOrd="0" presId="urn:microsoft.com/office/officeart/2005/8/layout/chevron1"/>
    <dgm:cxn modelId="{9056CBB0-A409-4DCE-8AFD-3D41B66CD3ED}" type="presOf" srcId="{A5C9D6BD-7705-41D0-896B-39382DEF9DAB}" destId="{186D22AC-C516-4D8C-AE22-0C650918D950}" srcOrd="0" destOrd="0" presId="urn:microsoft.com/office/officeart/2005/8/layout/chevron1"/>
    <dgm:cxn modelId="{77970E76-3CB5-49A2-A6E9-FB1E33FD8A54}" type="presParOf" srcId="{3014A0A9-B888-44B6-87FD-3FA34B8C82C9}" destId="{186D22AC-C516-4D8C-AE22-0C650918D950}" srcOrd="0" destOrd="0" presId="urn:microsoft.com/office/officeart/2005/8/layout/chevron1"/>
    <dgm:cxn modelId="{72E76B2F-A2E4-4A2F-972A-26185F5EAEC5}" type="presParOf" srcId="{3014A0A9-B888-44B6-87FD-3FA34B8C82C9}" destId="{47E3C63A-3CC1-478C-B991-43B301263277}" srcOrd="1" destOrd="0" presId="urn:microsoft.com/office/officeart/2005/8/layout/chevron1"/>
    <dgm:cxn modelId="{BA682D89-0269-47B6-A0C3-56A0FD6D08A7}" type="presParOf" srcId="{3014A0A9-B888-44B6-87FD-3FA34B8C82C9}" destId="{0550EBE2-3CC1-4770-9B02-DDFB5E793DEB}" srcOrd="2" destOrd="0" presId="urn:microsoft.com/office/officeart/2005/8/layout/chevron1"/>
    <dgm:cxn modelId="{E80D07F1-05D6-4503-9EF2-F9DF0D5EFC60}" type="presParOf" srcId="{3014A0A9-B888-44B6-87FD-3FA34B8C82C9}" destId="{F74FCDA3-7548-4E1D-B303-B0E816C39017}" srcOrd="3" destOrd="0" presId="urn:microsoft.com/office/officeart/2005/8/layout/chevron1"/>
    <dgm:cxn modelId="{52B5855E-1E8D-481B-BFCA-9212145D9612}" type="presParOf" srcId="{3014A0A9-B888-44B6-87FD-3FA34B8C82C9}" destId="{4B9CD59A-2F66-4026-8766-3B087A0BF111}" srcOrd="4" destOrd="0" presId="urn:microsoft.com/office/officeart/2005/8/layout/chevron1"/>
    <dgm:cxn modelId="{3BAD5456-E2EB-43BD-9C7D-A6AB4A888AD6}" type="presParOf" srcId="{3014A0A9-B888-44B6-87FD-3FA34B8C82C9}" destId="{A0AB805B-C3F3-43BE-A6AC-1DE8E7971A35}" srcOrd="5" destOrd="0" presId="urn:microsoft.com/office/officeart/2005/8/layout/chevron1"/>
    <dgm:cxn modelId="{36F0190B-3018-498C-AD4A-A07C40AC3D80}" type="presParOf" srcId="{3014A0A9-B888-44B6-87FD-3FA34B8C82C9}" destId="{6BF36520-8AA0-4A43-B331-55C5B7C98C9D}" srcOrd="6" destOrd="0" presId="urn:microsoft.com/office/officeart/2005/8/layout/chevron1"/>
    <dgm:cxn modelId="{5D835A13-25DC-44B8-BB36-5B3C376F2918}" type="presParOf" srcId="{3014A0A9-B888-44B6-87FD-3FA34B8C82C9}" destId="{1C57F5BD-794C-4CFA-8261-B6E92A6A5BC2}" srcOrd="7" destOrd="0" presId="urn:microsoft.com/office/officeart/2005/8/layout/chevron1"/>
    <dgm:cxn modelId="{3724030E-D87D-4632-8604-122BCF28AA24}" type="presParOf" srcId="{3014A0A9-B888-44B6-87FD-3FA34B8C82C9}" destId="{CFE7FB2D-5E44-4218-85AD-E011C5731AF4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C8004B-A441-4F06-B14F-E6072A253398}" type="doc">
      <dgm:prSet loTypeId="urn:microsoft.com/office/officeart/2005/8/layout/chevron1" loCatId="process" qsTypeId="urn:microsoft.com/office/officeart/2005/8/quickstyle/simple1" qsCatId="simple" csTypeId="urn:microsoft.com/office/officeart/2005/8/colors/accent6_5" csCatId="accent6" phldr="1"/>
      <dgm:spPr/>
    </dgm:pt>
    <dgm:pt modelId="{A5C9D6BD-7705-41D0-896B-39382DEF9DAB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Setup infra e SW base</a:t>
          </a:r>
          <a:endParaRPr lang="pt-BR" dirty="0">
            <a:latin typeface="Simplon BP Regular" pitchFamily="2" charset="0"/>
          </a:endParaRPr>
        </a:p>
      </dgm:t>
    </dgm:pt>
    <dgm:pt modelId="{04DBB520-D8EC-410B-A08F-9E574DD82296}" type="parTrans" cxnId="{1BCF78A4-203A-42A6-8641-0E8362FD9E45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F28B3D7F-DFCE-4E77-8F1C-7B042500BAEF}" type="sibTrans" cxnId="{1BCF78A4-203A-42A6-8641-0E8362FD9E45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CC6DE7D9-FFFB-4048-A63C-05CB70202A8D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Liberação de acessos </a:t>
          </a:r>
          <a:r>
            <a:rPr lang="pt-BR" dirty="0" err="1" smtClean="0">
              <a:latin typeface="Simplon BP Regular" pitchFamily="2" charset="0"/>
            </a:rPr>
            <a:t>SegInf</a:t>
          </a:r>
          <a:endParaRPr lang="pt-BR" dirty="0">
            <a:latin typeface="Simplon BP Regular" pitchFamily="2" charset="0"/>
          </a:endParaRPr>
        </a:p>
      </dgm:t>
    </dgm:pt>
    <dgm:pt modelId="{00571E69-0253-4D2C-8C3E-A4B850FAE6D3}" type="parTrans" cxnId="{BFE63539-22DE-4975-9F2B-B16967A9B79A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87372C84-E1D2-46B0-A14E-6954F848ADF5}" type="sibTrans" cxnId="{BFE63539-22DE-4975-9F2B-B16967A9B79A}">
      <dgm:prSet/>
      <dgm:spPr/>
      <dgm:t>
        <a:bodyPr/>
        <a:lstStyle/>
        <a:p>
          <a:endParaRPr lang="pt-BR">
            <a:latin typeface="Simplon BP Regular" pitchFamily="2" charset="0"/>
          </a:endParaRPr>
        </a:p>
      </dgm:t>
    </dgm:pt>
    <dgm:pt modelId="{FED77968-F6F6-44B9-888E-4C6443DE623B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Instalação </a:t>
          </a:r>
          <a:r>
            <a:rPr lang="pt-BR" dirty="0" err="1" smtClean="0">
              <a:latin typeface="Simplon BP Regular" pitchFamily="2" charset="0"/>
            </a:rPr>
            <a:t>Vanila</a:t>
          </a:r>
          <a:r>
            <a:rPr lang="pt-BR" dirty="0" smtClean="0">
              <a:latin typeface="Simplon BP Regular" pitchFamily="2" charset="0"/>
            </a:rPr>
            <a:t> RAID-FMS</a:t>
          </a:r>
          <a:endParaRPr lang="pt-BR" dirty="0">
            <a:latin typeface="Simplon BP Regular" pitchFamily="2" charset="0"/>
          </a:endParaRPr>
        </a:p>
      </dgm:t>
    </dgm:pt>
    <dgm:pt modelId="{318B851A-44D3-4617-B2B7-40A6C105B801}" type="parTrans" cxnId="{63B39803-BA24-4540-BB74-3538F3085311}">
      <dgm:prSet/>
      <dgm:spPr/>
      <dgm:t>
        <a:bodyPr/>
        <a:lstStyle/>
        <a:p>
          <a:endParaRPr lang="pt-BR"/>
        </a:p>
      </dgm:t>
    </dgm:pt>
    <dgm:pt modelId="{E099D18C-8A71-4CE6-9B2D-25DA858AF327}" type="sibTrans" cxnId="{63B39803-BA24-4540-BB74-3538F3085311}">
      <dgm:prSet/>
      <dgm:spPr/>
      <dgm:t>
        <a:bodyPr/>
        <a:lstStyle/>
        <a:p>
          <a:endParaRPr lang="pt-BR"/>
        </a:p>
      </dgm:t>
    </dgm:pt>
    <dgm:pt modelId="{64F72A13-369A-4017-812E-520789887620}">
      <dgm:prSet phldrT="[Texto]"/>
      <dgm:spPr/>
      <dgm:t>
        <a:bodyPr/>
        <a:lstStyle/>
        <a:p>
          <a:r>
            <a:rPr lang="pt-BR" dirty="0" smtClean="0">
              <a:latin typeface="Simplon BP Regular" pitchFamily="2" charset="0"/>
            </a:rPr>
            <a:t>Planejamento </a:t>
          </a:r>
          <a:r>
            <a:rPr lang="pt-BR" dirty="0" err="1" smtClean="0">
              <a:latin typeface="Simplon BP Regular" pitchFamily="2" charset="0"/>
            </a:rPr>
            <a:t>scoping</a:t>
          </a:r>
          <a:r>
            <a:rPr lang="pt-BR" dirty="0" smtClean="0">
              <a:latin typeface="Simplon BP Regular" pitchFamily="2" charset="0"/>
            </a:rPr>
            <a:t> de ondas</a:t>
          </a:r>
          <a:endParaRPr lang="pt-BR" dirty="0">
            <a:latin typeface="Simplon BP Regular" pitchFamily="2" charset="0"/>
          </a:endParaRPr>
        </a:p>
      </dgm:t>
    </dgm:pt>
    <dgm:pt modelId="{F8C33EC0-9F06-4516-AC18-BDF387993CC1}" type="parTrans" cxnId="{EC66AAC1-BAF2-4C66-A9AB-D88D94CC8577}">
      <dgm:prSet/>
      <dgm:spPr/>
      <dgm:t>
        <a:bodyPr/>
        <a:lstStyle/>
        <a:p>
          <a:endParaRPr lang="pt-BR"/>
        </a:p>
      </dgm:t>
    </dgm:pt>
    <dgm:pt modelId="{830AA4E2-EF09-45F7-BB27-EDDE45E7920F}" type="sibTrans" cxnId="{EC66AAC1-BAF2-4C66-A9AB-D88D94CC8577}">
      <dgm:prSet/>
      <dgm:spPr/>
      <dgm:t>
        <a:bodyPr/>
        <a:lstStyle/>
        <a:p>
          <a:endParaRPr lang="pt-BR"/>
        </a:p>
      </dgm:t>
    </dgm:pt>
    <dgm:pt modelId="{3014A0A9-B888-44B6-87FD-3FA34B8C82C9}" type="pres">
      <dgm:prSet presAssocID="{22C8004B-A441-4F06-B14F-E6072A253398}" presName="Name0" presStyleCnt="0">
        <dgm:presLayoutVars>
          <dgm:dir/>
          <dgm:animLvl val="lvl"/>
          <dgm:resizeHandles val="exact"/>
        </dgm:presLayoutVars>
      </dgm:prSet>
      <dgm:spPr/>
    </dgm:pt>
    <dgm:pt modelId="{186D22AC-C516-4D8C-AE22-0C650918D950}" type="pres">
      <dgm:prSet presAssocID="{A5C9D6BD-7705-41D0-896B-39382DEF9DAB}" presName="parTxOnly" presStyleLbl="node1" presStyleIdx="0" presStyleCnt="4" custScaleX="175611" custLinFactNeighborY="881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7E3C63A-3CC1-478C-B991-43B301263277}" type="pres">
      <dgm:prSet presAssocID="{F28B3D7F-DFCE-4E77-8F1C-7B042500BAEF}" presName="parTxOnlySpace" presStyleCnt="0"/>
      <dgm:spPr/>
    </dgm:pt>
    <dgm:pt modelId="{0550EBE2-3CC1-4770-9B02-DDFB5E793DEB}" type="pres">
      <dgm:prSet presAssocID="{CC6DE7D9-FFFB-4048-A63C-05CB70202A8D}" presName="parTxOnly" presStyleLbl="node1" presStyleIdx="1" presStyleCnt="4" custScaleX="109901" custLinFactNeighborY="312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74FCDA3-7548-4E1D-B303-B0E816C39017}" type="pres">
      <dgm:prSet presAssocID="{87372C84-E1D2-46B0-A14E-6954F848ADF5}" presName="parTxOnlySpace" presStyleCnt="0"/>
      <dgm:spPr/>
    </dgm:pt>
    <dgm:pt modelId="{4B9CD59A-2F66-4026-8766-3B087A0BF111}" type="pres">
      <dgm:prSet presAssocID="{FED77968-F6F6-44B9-888E-4C6443DE623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0AB805B-C3F3-43BE-A6AC-1DE8E7971A35}" type="pres">
      <dgm:prSet presAssocID="{E099D18C-8A71-4CE6-9B2D-25DA858AF327}" presName="parTxOnlySpace" presStyleCnt="0"/>
      <dgm:spPr/>
    </dgm:pt>
    <dgm:pt modelId="{6BF36520-8AA0-4A43-B331-55C5B7C98C9D}" type="pres">
      <dgm:prSet presAssocID="{64F72A13-369A-4017-812E-52078988762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BCF78A4-203A-42A6-8641-0E8362FD9E45}" srcId="{22C8004B-A441-4F06-B14F-E6072A253398}" destId="{A5C9D6BD-7705-41D0-896B-39382DEF9DAB}" srcOrd="0" destOrd="0" parTransId="{04DBB520-D8EC-410B-A08F-9E574DD82296}" sibTransId="{F28B3D7F-DFCE-4E77-8F1C-7B042500BAEF}"/>
    <dgm:cxn modelId="{EC66AAC1-BAF2-4C66-A9AB-D88D94CC8577}" srcId="{22C8004B-A441-4F06-B14F-E6072A253398}" destId="{64F72A13-369A-4017-812E-520789887620}" srcOrd="3" destOrd="0" parTransId="{F8C33EC0-9F06-4516-AC18-BDF387993CC1}" sibTransId="{830AA4E2-EF09-45F7-BB27-EDDE45E7920F}"/>
    <dgm:cxn modelId="{2058290B-31B5-4671-916F-AB2B0626B0FF}" type="presOf" srcId="{FED77968-F6F6-44B9-888E-4C6443DE623B}" destId="{4B9CD59A-2F66-4026-8766-3B087A0BF111}" srcOrd="0" destOrd="0" presId="urn:microsoft.com/office/officeart/2005/8/layout/chevron1"/>
    <dgm:cxn modelId="{317F973B-25D7-4F19-B152-4773FD466B93}" type="presOf" srcId="{CC6DE7D9-FFFB-4048-A63C-05CB70202A8D}" destId="{0550EBE2-3CC1-4770-9B02-DDFB5E793DEB}" srcOrd="0" destOrd="0" presId="urn:microsoft.com/office/officeart/2005/8/layout/chevron1"/>
    <dgm:cxn modelId="{63B39803-BA24-4540-BB74-3538F3085311}" srcId="{22C8004B-A441-4F06-B14F-E6072A253398}" destId="{FED77968-F6F6-44B9-888E-4C6443DE623B}" srcOrd="2" destOrd="0" parTransId="{318B851A-44D3-4617-B2B7-40A6C105B801}" sibTransId="{E099D18C-8A71-4CE6-9B2D-25DA858AF327}"/>
    <dgm:cxn modelId="{E3F6B98F-4F66-4998-9A84-5F9B597767D7}" type="presOf" srcId="{A5C9D6BD-7705-41D0-896B-39382DEF9DAB}" destId="{186D22AC-C516-4D8C-AE22-0C650918D950}" srcOrd="0" destOrd="0" presId="urn:microsoft.com/office/officeart/2005/8/layout/chevron1"/>
    <dgm:cxn modelId="{22B4ACC2-D71A-4B43-BC68-4FF73F07CF94}" type="presOf" srcId="{64F72A13-369A-4017-812E-520789887620}" destId="{6BF36520-8AA0-4A43-B331-55C5B7C98C9D}" srcOrd="0" destOrd="0" presId="urn:microsoft.com/office/officeart/2005/8/layout/chevron1"/>
    <dgm:cxn modelId="{7A7AF68B-F22B-4608-AB6B-9DF519D1403A}" type="presOf" srcId="{22C8004B-A441-4F06-B14F-E6072A253398}" destId="{3014A0A9-B888-44B6-87FD-3FA34B8C82C9}" srcOrd="0" destOrd="0" presId="urn:microsoft.com/office/officeart/2005/8/layout/chevron1"/>
    <dgm:cxn modelId="{BFE63539-22DE-4975-9F2B-B16967A9B79A}" srcId="{22C8004B-A441-4F06-B14F-E6072A253398}" destId="{CC6DE7D9-FFFB-4048-A63C-05CB70202A8D}" srcOrd="1" destOrd="0" parTransId="{00571E69-0253-4D2C-8C3E-A4B850FAE6D3}" sibTransId="{87372C84-E1D2-46B0-A14E-6954F848ADF5}"/>
    <dgm:cxn modelId="{E1E59465-DFD3-4B70-AF4D-EAADB5423510}" type="presParOf" srcId="{3014A0A9-B888-44B6-87FD-3FA34B8C82C9}" destId="{186D22AC-C516-4D8C-AE22-0C650918D950}" srcOrd="0" destOrd="0" presId="urn:microsoft.com/office/officeart/2005/8/layout/chevron1"/>
    <dgm:cxn modelId="{7C715FDC-B511-4806-A355-159540540A45}" type="presParOf" srcId="{3014A0A9-B888-44B6-87FD-3FA34B8C82C9}" destId="{47E3C63A-3CC1-478C-B991-43B301263277}" srcOrd="1" destOrd="0" presId="urn:microsoft.com/office/officeart/2005/8/layout/chevron1"/>
    <dgm:cxn modelId="{F1E472DF-0C8F-4853-9E7F-7EDEE7AFA502}" type="presParOf" srcId="{3014A0A9-B888-44B6-87FD-3FA34B8C82C9}" destId="{0550EBE2-3CC1-4770-9B02-DDFB5E793DEB}" srcOrd="2" destOrd="0" presId="urn:microsoft.com/office/officeart/2005/8/layout/chevron1"/>
    <dgm:cxn modelId="{8BD3A934-8F7A-4486-9EDA-D73E0A3EA77C}" type="presParOf" srcId="{3014A0A9-B888-44B6-87FD-3FA34B8C82C9}" destId="{F74FCDA3-7548-4E1D-B303-B0E816C39017}" srcOrd="3" destOrd="0" presId="urn:microsoft.com/office/officeart/2005/8/layout/chevron1"/>
    <dgm:cxn modelId="{8A66A2CB-8CC0-4A99-BFB6-2FF7CEB5BB9C}" type="presParOf" srcId="{3014A0A9-B888-44B6-87FD-3FA34B8C82C9}" destId="{4B9CD59A-2F66-4026-8766-3B087A0BF111}" srcOrd="4" destOrd="0" presId="urn:microsoft.com/office/officeart/2005/8/layout/chevron1"/>
    <dgm:cxn modelId="{43EF740C-9481-4D32-95BA-434869188FFF}" type="presParOf" srcId="{3014A0A9-B888-44B6-87FD-3FA34B8C82C9}" destId="{A0AB805B-C3F3-43BE-A6AC-1DE8E7971A35}" srcOrd="5" destOrd="0" presId="urn:microsoft.com/office/officeart/2005/8/layout/chevron1"/>
    <dgm:cxn modelId="{EDD6101B-07C1-4C39-8020-DFD802E7E50F}" type="presParOf" srcId="{3014A0A9-B888-44B6-87FD-3FA34B8C82C9}" destId="{6BF36520-8AA0-4A43-B331-55C5B7C98C9D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C52AD4-8BC2-4603-B2AE-C875E6DFF5F2}" type="doc">
      <dgm:prSet loTypeId="urn:microsoft.com/office/officeart/2005/8/layout/default#1" loCatId="list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5E8835-F61F-4BE5-8C30-AFC9839408F0}">
      <dgm:prSet phldrT="[Texto]"/>
      <dgm:spPr/>
      <dgm:t>
        <a:bodyPr/>
        <a:lstStyle/>
        <a:p>
          <a:r>
            <a:rPr lang="pt-BR" dirty="0" err="1" smtClean="0"/>
            <a:t>Machine</a:t>
          </a:r>
          <a:r>
            <a:rPr lang="pt-BR" dirty="0" smtClean="0"/>
            <a:t> Learning</a:t>
          </a:r>
          <a:endParaRPr lang="pt-BR" dirty="0"/>
        </a:p>
      </dgm:t>
    </dgm:pt>
    <dgm:pt modelId="{F5F3483D-A53A-4D7D-86E3-621F56674BBF}" type="parTrans" cxnId="{118FACA8-F7EF-4722-940D-138243BD69D6}">
      <dgm:prSet/>
      <dgm:spPr/>
      <dgm:t>
        <a:bodyPr/>
        <a:lstStyle/>
        <a:p>
          <a:endParaRPr lang="pt-BR"/>
        </a:p>
      </dgm:t>
    </dgm:pt>
    <dgm:pt modelId="{F434857B-2163-4353-9F82-138A0133B452}" type="sibTrans" cxnId="{118FACA8-F7EF-4722-940D-138243BD69D6}">
      <dgm:prSet/>
      <dgm:spPr/>
      <dgm:t>
        <a:bodyPr/>
        <a:lstStyle/>
        <a:p>
          <a:endParaRPr lang="pt-BR"/>
        </a:p>
      </dgm:t>
    </dgm:pt>
    <dgm:pt modelId="{F79BCCA1-388E-4F83-96E3-B1FDEE0CDD1B}">
      <dgm:prSet phldrT="[Texto]"/>
      <dgm:spPr/>
      <dgm:t>
        <a:bodyPr/>
        <a:lstStyle/>
        <a:p>
          <a:r>
            <a:rPr lang="en-US" dirty="0" smtClean="0"/>
            <a:t>Big Data &amp; Predictive Analysis</a:t>
          </a:r>
          <a:endParaRPr lang="pt-BR" dirty="0"/>
        </a:p>
      </dgm:t>
    </dgm:pt>
    <dgm:pt modelId="{4EA4EF4F-0150-4E08-8470-FECCF94B851C}" type="parTrans" cxnId="{42BEFB3E-3165-46FB-9916-F0315CA453A5}">
      <dgm:prSet/>
      <dgm:spPr/>
      <dgm:t>
        <a:bodyPr/>
        <a:lstStyle/>
        <a:p>
          <a:endParaRPr lang="pt-BR"/>
        </a:p>
      </dgm:t>
    </dgm:pt>
    <dgm:pt modelId="{DFFF41D6-8258-46C5-A44F-E167BA2F6E4F}" type="sibTrans" cxnId="{42BEFB3E-3165-46FB-9916-F0315CA453A5}">
      <dgm:prSet/>
      <dgm:spPr/>
      <dgm:t>
        <a:bodyPr/>
        <a:lstStyle/>
        <a:p>
          <a:endParaRPr lang="pt-BR"/>
        </a:p>
      </dgm:t>
    </dgm:pt>
    <dgm:pt modelId="{76EDF652-BAF4-4C8A-B646-EAE353510732}">
      <dgm:prSet phldrT="[Texto]"/>
      <dgm:spPr/>
      <dgm:t>
        <a:bodyPr/>
        <a:lstStyle/>
        <a:p>
          <a:r>
            <a:rPr lang="en-US" dirty="0" err="1" smtClean="0"/>
            <a:t>Computação</a:t>
          </a:r>
          <a:r>
            <a:rPr lang="en-US" dirty="0" smtClean="0"/>
            <a:t> in-memory</a:t>
          </a:r>
          <a:endParaRPr lang="pt-BR" dirty="0"/>
        </a:p>
      </dgm:t>
    </dgm:pt>
    <dgm:pt modelId="{69ADD8EA-F676-49AD-A0A2-BC6A37A1BF82}" type="parTrans" cxnId="{571A5088-030B-4FF1-A2CC-BFEEDB3119D6}">
      <dgm:prSet/>
      <dgm:spPr/>
      <dgm:t>
        <a:bodyPr/>
        <a:lstStyle/>
        <a:p>
          <a:endParaRPr lang="pt-BR"/>
        </a:p>
      </dgm:t>
    </dgm:pt>
    <dgm:pt modelId="{162CAA4F-1D5E-4539-A10F-EB20ACB22AC5}" type="sibTrans" cxnId="{571A5088-030B-4FF1-A2CC-BFEEDB3119D6}">
      <dgm:prSet/>
      <dgm:spPr/>
      <dgm:t>
        <a:bodyPr/>
        <a:lstStyle/>
        <a:p>
          <a:endParaRPr lang="pt-BR"/>
        </a:p>
      </dgm:t>
    </dgm:pt>
    <dgm:pt modelId="{20DE0EFE-CC5A-4402-A2D4-5ADF84AADEE2}">
      <dgm:prSet phldrT="[Texto]"/>
      <dgm:spPr/>
      <dgm:t>
        <a:bodyPr/>
        <a:lstStyle/>
        <a:p>
          <a:r>
            <a:rPr lang="en-US" dirty="0" smtClean="0"/>
            <a:t>Social Network Analysis</a:t>
          </a:r>
          <a:endParaRPr lang="pt-BR" dirty="0"/>
        </a:p>
      </dgm:t>
    </dgm:pt>
    <dgm:pt modelId="{7BADEE7B-3C82-43CE-B46D-DF748D30A665}" type="parTrans" cxnId="{12FDAEB9-C5A2-45D1-9732-77AEE08D389E}">
      <dgm:prSet/>
      <dgm:spPr/>
      <dgm:t>
        <a:bodyPr/>
        <a:lstStyle/>
        <a:p>
          <a:endParaRPr lang="pt-BR"/>
        </a:p>
      </dgm:t>
    </dgm:pt>
    <dgm:pt modelId="{863985D6-623A-448E-82B4-EA98D25F762C}" type="sibTrans" cxnId="{12FDAEB9-C5A2-45D1-9732-77AEE08D389E}">
      <dgm:prSet/>
      <dgm:spPr/>
      <dgm:t>
        <a:bodyPr/>
        <a:lstStyle/>
        <a:p>
          <a:endParaRPr lang="pt-BR"/>
        </a:p>
      </dgm:t>
    </dgm:pt>
    <dgm:pt modelId="{DE954CA0-8B85-427B-95A7-8538C843A81E}">
      <dgm:prSet phldrT="[Texto]"/>
      <dgm:spPr/>
      <dgm:t>
        <a:bodyPr/>
        <a:lstStyle/>
        <a:p>
          <a:r>
            <a:rPr lang="pt-BR" dirty="0" err="1" smtClean="0"/>
            <a:t>Omni</a:t>
          </a:r>
          <a:r>
            <a:rPr lang="pt-BR" dirty="0" smtClean="0"/>
            <a:t> </a:t>
          </a:r>
          <a:r>
            <a:rPr lang="pt-BR" dirty="0" err="1" smtClean="0"/>
            <a:t>Channel</a:t>
          </a:r>
          <a:endParaRPr lang="pt-BR" dirty="0"/>
        </a:p>
      </dgm:t>
    </dgm:pt>
    <dgm:pt modelId="{F3B3D4AC-36C7-45C3-839F-58737D811647}" type="parTrans" cxnId="{D89C484D-6056-4DF5-944A-19C9DCF00AD0}">
      <dgm:prSet/>
      <dgm:spPr/>
      <dgm:t>
        <a:bodyPr/>
        <a:lstStyle/>
        <a:p>
          <a:endParaRPr lang="pt-BR"/>
        </a:p>
      </dgm:t>
    </dgm:pt>
    <dgm:pt modelId="{67A3C70F-1582-4F79-BDDF-6469FA366962}" type="sibTrans" cxnId="{D89C484D-6056-4DF5-944A-19C9DCF00AD0}">
      <dgm:prSet/>
      <dgm:spPr/>
      <dgm:t>
        <a:bodyPr/>
        <a:lstStyle/>
        <a:p>
          <a:endParaRPr lang="pt-BR"/>
        </a:p>
      </dgm:t>
    </dgm:pt>
    <dgm:pt modelId="{CF964653-F8A8-4CDB-937E-AF26D3E67A3A}" type="pres">
      <dgm:prSet presAssocID="{47C52AD4-8BC2-4603-B2AE-C875E6DFF5F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F8D0C5FD-36FB-402D-9C27-F005381B0FD4}" type="pres">
      <dgm:prSet presAssocID="{425E8835-F61F-4BE5-8C30-AFC9839408F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A1F3B95-4B6C-4629-9C2F-FEBD5E13E2A3}" type="pres">
      <dgm:prSet presAssocID="{F434857B-2163-4353-9F82-138A0133B452}" presName="sibTrans" presStyleCnt="0"/>
      <dgm:spPr/>
    </dgm:pt>
    <dgm:pt modelId="{0C62BDC3-F569-44D7-84B6-4B3DB90E9559}" type="pres">
      <dgm:prSet presAssocID="{F79BCCA1-388E-4F83-96E3-B1FDEE0CDD1B}" presName="node" presStyleLbl="node1" presStyleIdx="1" presStyleCnt="5" custLinFactNeighborX="26" custLinFactNeighborY="-140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006E9C0-F25C-4D83-96FE-323282057647}" type="pres">
      <dgm:prSet presAssocID="{DFFF41D6-8258-46C5-A44F-E167BA2F6E4F}" presName="sibTrans" presStyleCnt="0"/>
      <dgm:spPr/>
    </dgm:pt>
    <dgm:pt modelId="{049F904B-C721-4FF2-835A-175038CB1E36}" type="pres">
      <dgm:prSet presAssocID="{76EDF652-BAF4-4C8A-B646-EAE35351073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BE53998-0941-4B1F-A273-E610BC67F712}" type="pres">
      <dgm:prSet presAssocID="{162CAA4F-1D5E-4539-A10F-EB20ACB22AC5}" presName="sibTrans" presStyleCnt="0"/>
      <dgm:spPr/>
    </dgm:pt>
    <dgm:pt modelId="{6DF3871D-2572-4A06-B388-EB45363DA19A}" type="pres">
      <dgm:prSet presAssocID="{20DE0EFE-CC5A-4402-A2D4-5ADF84AADEE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E4068E2-FB31-4334-830F-6E47D69DD192}" type="pres">
      <dgm:prSet presAssocID="{863985D6-623A-448E-82B4-EA98D25F762C}" presName="sibTrans" presStyleCnt="0"/>
      <dgm:spPr/>
    </dgm:pt>
    <dgm:pt modelId="{407CE517-2F96-45D4-9160-ED1B462F1D35}" type="pres">
      <dgm:prSet presAssocID="{DE954CA0-8B85-427B-95A7-8538C843A81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18FACA8-F7EF-4722-940D-138243BD69D6}" srcId="{47C52AD4-8BC2-4603-B2AE-C875E6DFF5F2}" destId="{425E8835-F61F-4BE5-8C30-AFC9839408F0}" srcOrd="0" destOrd="0" parTransId="{F5F3483D-A53A-4D7D-86E3-621F56674BBF}" sibTransId="{F434857B-2163-4353-9F82-138A0133B452}"/>
    <dgm:cxn modelId="{B76498D5-C728-4C2B-BC2A-1C137CDA645C}" type="presOf" srcId="{47C52AD4-8BC2-4603-B2AE-C875E6DFF5F2}" destId="{CF964653-F8A8-4CDB-937E-AF26D3E67A3A}" srcOrd="0" destOrd="0" presId="urn:microsoft.com/office/officeart/2005/8/layout/default#1"/>
    <dgm:cxn modelId="{42BEFB3E-3165-46FB-9916-F0315CA453A5}" srcId="{47C52AD4-8BC2-4603-B2AE-C875E6DFF5F2}" destId="{F79BCCA1-388E-4F83-96E3-B1FDEE0CDD1B}" srcOrd="1" destOrd="0" parTransId="{4EA4EF4F-0150-4E08-8470-FECCF94B851C}" sibTransId="{DFFF41D6-8258-46C5-A44F-E167BA2F6E4F}"/>
    <dgm:cxn modelId="{5A5E5B6B-FDE7-4FF8-8994-21A12AB6BC87}" type="presOf" srcId="{DE954CA0-8B85-427B-95A7-8538C843A81E}" destId="{407CE517-2F96-45D4-9160-ED1B462F1D35}" srcOrd="0" destOrd="0" presId="urn:microsoft.com/office/officeart/2005/8/layout/default#1"/>
    <dgm:cxn modelId="{AF7E9400-7F3E-4A83-A285-09E34584E203}" type="presOf" srcId="{425E8835-F61F-4BE5-8C30-AFC9839408F0}" destId="{F8D0C5FD-36FB-402D-9C27-F005381B0FD4}" srcOrd="0" destOrd="0" presId="urn:microsoft.com/office/officeart/2005/8/layout/default#1"/>
    <dgm:cxn modelId="{8CC99C7E-A161-40D0-9323-C5DDBD4BB70C}" type="presOf" srcId="{20DE0EFE-CC5A-4402-A2D4-5ADF84AADEE2}" destId="{6DF3871D-2572-4A06-B388-EB45363DA19A}" srcOrd="0" destOrd="0" presId="urn:microsoft.com/office/officeart/2005/8/layout/default#1"/>
    <dgm:cxn modelId="{12FDAEB9-C5A2-45D1-9732-77AEE08D389E}" srcId="{47C52AD4-8BC2-4603-B2AE-C875E6DFF5F2}" destId="{20DE0EFE-CC5A-4402-A2D4-5ADF84AADEE2}" srcOrd="3" destOrd="0" parTransId="{7BADEE7B-3C82-43CE-B46D-DF748D30A665}" sibTransId="{863985D6-623A-448E-82B4-EA98D25F762C}"/>
    <dgm:cxn modelId="{43309D7C-8968-43A4-A973-F1E51E0DCE57}" type="presOf" srcId="{F79BCCA1-388E-4F83-96E3-B1FDEE0CDD1B}" destId="{0C62BDC3-F569-44D7-84B6-4B3DB90E9559}" srcOrd="0" destOrd="0" presId="urn:microsoft.com/office/officeart/2005/8/layout/default#1"/>
    <dgm:cxn modelId="{571A5088-030B-4FF1-A2CC-BFEEDB3119D6}" srcId="{47C52AD4-8BC2-4603-B2AE-C875E6DFF5F2}" destId="{76EDF652-BAF4-4C8A-B646-EAE353510732}" srcOrd="2" destOrd="0" parTransId="{69ADD8EA-F676-49AD-A0A2-BC6A37A1BF82}" sibTransId="{162CAA4F-1D5E-4539-A10F-EB20ACB22AC5}"/>
    <dgm:cxn modelId="{D89C484D-6056-4DF5-944A-19C9DCF00AD0}" srcId="{47C52AD4-8BC2-4603-B2AE-C875E6DFF5F2}" destId="{DE954CA0-8B85-427B-95A7-8538C843A81E}" srcOrd="4" destOrd="0" parTransId="{F3B3D4AC-36C7-45C3-839F-58737D811647}" sibTransId="{67A3C70F-1582-4F79-BDDF-6469FA366962}"/>
    <dgm:cxn modelId="{CAAFDF97-AEFC-4AAF-983D-2308398A2C45}" type="presOf" srcId="{76EDF652-BAF4-4C8A-B646-EAE353510732}" destId="{049F904B-C721-4FF2-835A-175038CB1E36}" srcOrd="0" destOrd="0" presId="urn:microsoft.com/office/officeart/2005/8/layout/default#1"/>
    <dgm:cxn modelId="{09C7D4FC-0B6B-499E-9D3B-CF7E23057783}" type="presParOf" srcId="{CF964653-F8A8-4CDB-937E-AF26D3E67A3A}" destId="{F8D0C5FD-36FB-402D-9C27-F005381B0FD4}" srcOrd="0" destOrd="0" presId="urn:microsoft.com/office/officeart/2005/8/layout/default#1"/>
    <dgm:cxn modelId="{DA68E8A6-8614-43E0-8B00-694A476DA5AA}" type="presParOf" srcId="{CF964653-F8A8-4CDB-937E-AF26D3E67A3A}" destId="{CA1F3B95-4B6C-4629-9C2F-FEBD5E13E2A3}" srcOrd="1" destOrd="0" presId="urn:microsoft.com/office/officeart/2005/8/layout/default#1"/>
    <dgm:cxn modelId="{1246989F-6512-4677-B8D0-8FD94E8087A3}" type="presParOf" srcId="{CF964653-F8A8-4CDB-937E-AF26D3E67A3A}" destId="{0C62BDC3-F569-44D7-84B6-4B3DB90E9559}" srcOrd="2" destOrd="0" presId="urn:microsoft.com/office/officeart/2005/8/layout/default#1"/>
    <dgm:cxn modelId="{1DBBDC2D-21D8-45F8-83E3-08D6FEB45438}" type="presParOf" srcId="{CF964653-F8A8-4CDB-937E-AF26D3E67A3A}" destId="{9006E9C0-F25C-4D83-96FE-323282057647}" srcOrd="3" destOrd="0" presId="urn:microsoft.com/office/officeart/2005/8/layout/default#1"/>
    <dgm:cxn modelId="{FEB1D44A-F244-490C-A57B-FDA4BF45A763}" type="presParOf" srcId="{CF964653-F8A8-4CDB-937E-AF26D3E67A3A}" destId="{049F904B-C721-4FF2-835A-175038CB1E36}" srcOrd="4" destOrd="0" presId="urn:microsoft.com/office/officeart/2005/8/layout/default#1"/>
    <dgm:cxn modelId="{F53CB2F7-EF64-463B-B656-D164D9E85CF5}" type="presParOf" srcId="{CF964653-F8A8-4CDB-937E-AF26D3E67A3A}" destId="{6BE53998-0941-4B1F-A273-E610BC67F712}" srcOrd="5" destOrd="0" presId="urn:microsoft.com/office/officeart/2005/8/layout/default#1"/>
    <dgm:cxn modelId="{10B33E4E-4513-4C03-AA99-997F26C70FE9}" type="presParOf" srcId="{CF964653-F8A8-4CDB-937E-AF26D3E67A3A}" destId="{6DF3871D-2572-4A06-B388-EB45363DA19A}" srcOrd="6" destOrd="0" presId="urn:microsoft.com/office/officeart/2005/8/layout/default#1"/>
    <dgm:cxn modelId="{B9B0E0EF-2A74-4108-94A6-D8FD6DF027E4}" type="presParOf" srcId="{CF964653-F8A8-4CDB-937E-AF26D3E67A3A}" destId="{2E4068E2-FB31-4334-830F-6E47D69DD192}" srcOrd="7" destOrd="0" presId="urn:microsoft.com/office/officeart/2005/8/layout/default#1"/>
    <dgm:cxn modelId="{CDDD7043-D640-4D5E-9B37-BF1420520E2A}" type="presParOf" srcId="{CF964653-F8A8-4CDB-937E-AF26D3E67A3A}" destId="{407CE517-2F96-45D4-9160-ED1B462F1D35}" srcOrd="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1B322-3BEE-4A39-A74E-0743729EF641}">
      <dsp:nvSpPr>
        <dsp:cNvPr id="0" name=""/>
        <dsp:cNvSpPr/>
      </dsp:nvSpPr>
      <dsp:spPr>
        <a:xfrm>
          <a:off x="742985" y="270985"/>
          <a:ext cx="1869753" cy="1869753"/>
        </a:xfrm>
        <a:prstGeom prst="blockArc">
          <a:avLst>
            <a:gd name="adj1" fmla="val 12600000"/>
            <a:gd name="adj2" fmla="val 16200000"/>
            <a:gd name="adj3" fmla="val 4487"/>
          </a:avLst>
        </a:prstGeom>
        <a:solidFill>
          <a:schemeClr val="accent5">
            <a:shade val="90000"/>
            <a:hueOff val="-823573"/>
            <a:satOff val="-76963"/>
            <a:lumOff val="495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B882E-7BAE-40E6-81B0-3918E9F61082}">
      <dsp:nvSpPr>
        <dsp:cNvPr id="0" name=""/>
        <dsp:cNvSpPr/>
      </dsp:nvSpPr>
      <dsp:spPr>
        <a:xfrm>
          <a:off x="742985" y="270985"/>
          <a:ext cx="1869753" cy="1869753"/>
        </a:xfrm>
        <a:prstGeom prst="blockArc">
          <a:avLst>
            <a:gd name="adj1" fmla="val 9000000"/>
            <a:gd name="adj2" fmla="val 12600000"/>
            <a:gd name="adj3" fmla="val 4487"/>
          </a:avLst>
        </a:prstGeom>
        <a:solidFill>
          <a:schemeClr val="accent5">
            <a:shade val="90000"/>
            <a:hueOff val="-658858"/>
            <a:satOff val="-61570"/>
            <a:lumOff val="396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964B4-47FD-4BCD-9DAE-27ED367659A6}">
      <dsp:nvSpPr>
        <dsp:cNvPr id="0" name=""/>
        <dsp:cNvSpPr/>
      </dsp:nvSpPr>
      <dsp:spPr>
        <a:xfrm>
          <a:off x="742985" y="270985"/>
          <a:ext cx="1869753" cy="1869753"/>
        </a:xfrm>
        <a:prstGeom prst="blockArc">
          <a:avLst>
            <a:gd name="adj1" fmla="val 5400000"/>
            <a:gd name="adj2" fmla="val 9000000"/>
            <a:gd name="adj3" fmla="val 4487"/>
          </a:avLst>
        </a:prstGeom>
        <a:solidFill>
          <a:schemeClr val="accent5">
            <a:shade val="90000"/>
            <a:hueOff val="-494144"/>
            <a:satOff val="-46178"/>
            <a:lumOff val="2971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56C06-BCDF-4AF7-99D0-0999AEFFC186}">
      <dsp:nvSpPr>
        <dsp:cNvPr id="0" name=""/>
        <dsp:cNvSpPr/>
      </dsp:nvSpPr>
      <dsp:spPr>
        <a:xfrm>
          <a:off x="742985" y="270985"/>
          <a:ext cx="1869753" cy="1869753"/>
        </a:xfrm>
        <a:prstGeom prst="blockArc">
          <a:avLst>
            <a:gd name="adj1" fmla="val 1800000"/>
            <a:gd name="adj2" fmla="val 5400000"/>
            <a:gd name="adj3" fmla="val 4487"/>
          </a:avLst>
        </a:prstGeom>
        <a:solidFill>
          <a:schemeClr val="accent5">
            <a:shade val="90000"/>
            <a:hueOff val="-329429"/>
            <a:satOff val="-30785"/>
            <a:lumOff val="198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51C51-11B9-431E-9DFB-635E13DF604D}">
      <dsp:nvSpPr>
        <dsp:cNvPr id="0" name=""/>
        <dsp:cNvSpPr/>
      </dsp:nvSpPr>
      <dsp:spPr>
        <a:xfrm>
          <a:off x="742985" y="270985"/>
          <a:ext cx="1869753" cy="1869753"/>
        </a:xfrm>
        <a:prstGeom prst="blockArc">
          <a:avLst>
            <a:gd name="adj1" fmla="val 19800000"/>
            <a:gd name="adj2" fmla="val 1800000"/>
            <a:gd name="adj3" fmla="val 4487"/>
          </a:avLst>
        </a:prstGeom>
        <a:solidFill>
          <a:schemeClr val="accent5">
            <a:shade val="90000"/>
            <a:hueOff val="-164715"/>
            <a:satOff val="-15393"/>
            <a:lumOff val="99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24BFF-B69F-4885-A06C-A990A1EC162F}">
      <dsp:nvSpPr>
        <dsp:cNvPr id="0" name=""/>
        <dsp:cNvSpPr/>
      </dsp:nvSpPr>
      <dsp:spPr>
        <a:xfrm>
          <a:off x="742985" y="270985"/>
          <a:ext cx="1869753" cy="1869753"/>
        </a:xfrm>
        <a:prstGeom prst="blockArc">
          <a:avLst>
            <a:gd name="adj1" fmla="val 16200000"/>
            <a:gd name="adj2" fmla="val 19800000"/>
            <a:gd name="adj3" fmla="val 4487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BA255-6875-4FC9-AC82-56BD39CABFE7}">
      <dsp:nvSpPr>
        <dsp:cNvPr id="0" name=""/>
        <dsp:cNvSpPr/>
      </dsp:nvSpPr>
      <dsp:spPr>
        <a:xfrm>
          <a:off x="1261673" y="789673"/>
          <a:ext cx="832377" cy="832377"/>
        </a:xfrm>
        <a:prstGeom prst="ellipse">
          <a:avLst/>
        </a:prstGeom>
        <a:solidFill>
          <a:schemeClr val="accent5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300" kern="1200" dirty="0" smtClean="0">
              <a:latin typeface="Simplon BP Regular" pitchFamily="2" charset="0"/>
            </a:rPr>
            <a:t>FMS</a:t>
          </a:r>
          <a:endParaRPr lang="pt-BR" sz="2300" kern="1200" dirty="0">
            <a:latin typeface="Simplon BP Regular" pitchFamily="2" charset="0"/>
          </a:endParaRPr>
        </a:p>
      </dsp:txBody>
      <dsp:txXfrm>
        <a:off x="1383572" y="911572"/>
        <a:ext cx="588579" cy="588579"/>
      </dsp:txXfrm>
    </dsp:sp>
    <dsp:sp modelId="{2B4CAB2E-1A0B-4830-9298-A4369C6FF292}">
      <dsp:nvSpPr>
        <dsp:cNvPr id="0" name=""/>
        <dsp:cNvSpPr/>
      </dsp:nvSpPr>
      <dsp:spPr>
        <a:xfrm>
          <a:off x="1386530" y="629"/>
          <a:ext cx="582663" cy="582663"/>
        </a:xfrm>
        <a:prstGeom prst="ellipse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700" kern="1200" dirty="0" smtClean="0">
              <a:latin typeface="Simplon BP Regular" pitchFamily="2" charset="0"/>
            </a:rPr>
            <a:t>DIGITAL</a:t>
          </a:r>
          <a:endParaRPr lang="pt-BR" sz="700" kern="1200" dirty="0">
            <a:latin typeface="Simplon BP Regular" pitchFamily="2" charset="0"/>
          </a:endParaRPr>
        </a:p>
      </dsp:txBody>
      <dsp:txXfrm>
        <a:off x="1471859" y="85958"/>
        <a:ext cx="412005" cy="412005"/>
      </dsp:txXfrm>
    </dsp:sp>
    <dsp:sp modelId="{8D551815-3B6C-4805-8952-F91BF108D8F5}">
      <dsp:nvSpPr>
        <dsp:cNvPr id="0" name=""/>
        <dsp:cNvSpPr/>
      </dsp:nvSpPr>
      <dsp:spPr>
        <a:xfrm>
          <a:off x="2177991" y="457579"/>
          <a:ext cx="582663" cy="582663"/>
        </a:xfrm>
        <a:prstGeom prst="ellipse">
          <a:avLst/>
        </a:prstGeom>
        <a:solidFill>
          <a:schemeClr val="accent5">
            <a:alpha val="90000"/>
            <a:hueOff val="0"/>
            <a:satOff val="0"/>
            <a:lumOff val="0"/>
            <a:alphaOff val="-8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700" kern="1200" dirty="0" smtClean="0">
              <a:latin typeface="Simplon BP Regular" pitchFamily="2" charset="0"/>
            </a:rPr>
            <a:t>VENDAS</a:t>
          </a:r>
          <a:endParaRPr lang="pt-BR" sz="700" kern="1200" dirty="0">
            <a:latin typeface="Simplon BP Regular" pitchFamily="2" charset="0"/>
          </a:endParaRPr>
        </a:p>
      </dsp:txBody>
      <dsp:txXfrm>
        <a:off x="2263320" y="542908"/>
        <a:ext cx="412005" cy="412005"/>
      </dsp:txXfrm>
    </dsp:sp>
    <dsp:sp modelId="{E96ED2BC-7F66-49BF-87BF-4063B76ECCE1}">
      <dsp:nvSpPr>
        <dsp:cNvPr id="0" name=""/>
        <dsp:cNvSpPr/>
      </dsp:nvSpPr>
      <dsp:spPr>
        <a:xfrm>
          <a:off x="2177991" y="1371480"/>
          <a:ext cx="582663" cy="582663"/>
        </a:xfrm>
        <a:prstGeom prst="ellipse">
          <a:avLst/>
        </a:prstGeom>
        <a:solidFill>
          <a:schemeClr val="accent5">
            <a:alpha val="90000"/>
            <a:hueOff val="0"/>
            <a:satOff val="0"/>
            <a:lumOff val="0"/>
            <a:alphaOff val="-16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700" kern="1200" dirty="0" smtClean="0">
              <a:latin typeface="Simplon BP Regular" pitchFamily="2" charset="0"/>
            </a:rPr>
            <a:t>ATIVAÇÂO</a:t>
          </a:r>
          <a:endParaRPr lang="pt-BR" sz="700" kern="1200" dirty="0">
            <a:latin typeface="Simplon BP Regular" pitchFamily="2" charset="0"/>
          </a:endParaRPr>
        </a:p>
      </dsp:txBody>
      <dsp:txXfrm>
        <a:off x="2263320" y="1456809"/>
        <a:ext cx="412005" cy="412005"/>
      </dsp:txXfrm>
    </dsp:sp>
    <dsp:sp modelId="{B97EF70B-6154-410F-985C-9C1FE38BB469}">
      <dsp:nvSpPr>
        <dsp:cNvPr id="0" name=""/>
        <dsp:cNvSpPr/>
      </dsp:nvSpPr>
      <dsp:spPr>
        <a:xfrm>
          <a:off x="1386530" y="1828430"/>
          <a:ext cx="582663" cy="582663"/>
        </a:xfrm>
        <a:prstGeom prst="ellipse">
          <a:avLst/>
        </a:prstGeom>
        <a:solidFill>
          <a:schemeClr val="accent5">
            <a:alpha val="90000"/>
            <a:hueOff val="0"/>
            <a:satOff val="0"/>
            <a:lumOff val="0"/>
            <a:alphaOff val="-24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700" kern="1200" dirty="0" smtClean="0">
              <a:latin typeface="Simplon BP Regular" pitchFamily="2" charset="0"/>
            </a:rPr>
            <a:t>CRÉDITO</a:t>
          </a:r>
          <a:endParaRPr lang="pt-BR" sz="700" kern="1200" dirty="0">
            <a:latin typeface="Simplon BP Regular" pitchFamily="2" charset="0"/>
          </a:endParaRPr>
        </a:p>
      </dsp:txBody>
      <dsp:txXfrm>
        <a:off x="1471859" y="1913759"/>
        <a:ext cx="412005" cy="412005"/>
      </dsp:txXfrm>
    </dsp:sp>
    <dsp:sp modelId="{FAEA06C7-9021-4548-862C-93C9F1ADC6E4}">
      <dsp:nvSpPr>
        <dsp:cNvPr id="0" name=""/>
        <dsp:cNvSpPr/>
      </dsp:nvSpPr>
      <dsp:spPr>
        <a:xfrm>
          <a:off x="595069" y="1371480"/>
          <a:ext cx="582663" cy="582663"/>
        </a:xfrm>
        <a:prstGeom prst="ellipse">
          <a:avLst/>
        </a:prstGeom>
        <a:solidFill>
          <a:schemeClr val="accent5">
            <a:alpha val="90000"/>
            <a:hueOff val="0"/>
            <a:satOff val="0"/>
            <a:lumOff val="0"/>
            <a:alphaOff val="-32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700" kern="1200" dirty="0" smtClean="0">
              <a:latin typeface="Simplon BP Regular" pitchFamily="2" charset="0"/>
            </a:rPr>
            <a:t>SEGINF</a:t>
          </a:r>
          <a:endParaRPr lang="pt-BR" sz="700" kern="1200" dirty="0">
            <a:latin typeface="Simplon BP Regular" pitchFamily="2" charset="0"/>
          </a:endParaRPr>
        </a:p>
      </dsp:txBody>
      <dsp:txXfrm>
        <a:off x="680398" y="1456809"/>
        <a:ext cx="412005" cy="412005"/>
      </dsp:txXfrm>
    </dsp:sp>
    <dsp:sp modelId="{20365B38-D7BF-4500-88FE-AF174FA7A1EE}">
      <dsp:nvSpPr>
        <dsp:cNvPr id="0" name=""/>
        <dsp:cNvSpPr/>
      </dsp:nvSpPr>
      <dsp:spPr>
        <a:xfrm>
          <a:off x="595069" y="457579"/>
          <a:ext cx="582663" cy="582663"/>
        </a:xfrm>
        <a:prstGeom prst="ellipse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700" kern="1200" dirty="0" smtClean="0">
              <a:latin typeface="Simplon BP Regular" pitchFamily="2" charset="0"/>
            </a:rPr>
            <a:t>JEC</a:t>
          </a:r>
          <a:endParaRPr lang="pt-BR" sz="700" kern="1200" dirty="0">
            <a:latin typeface="Simplon BP Regular" pitchFamily="2" charset="0"/>
          </a:endParaRPr>
        </a:p>
      </dsp:txBody>
      <dsp:txXfrm>
        <a:off x="680398" y="542908"/>
        <a:ext cx="412005" cy="412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EF2CF-BD74-47E9-9224-4EAC05CF5B8D}">
      <dsp:nvSpPr>
        <dsp:cNvPr id="0" name=""/>
        <dsp:cNvSpPr/>
      </dsp:nvSpPr>
      <dsp:spPr>
        <a:xfrm>
          <a:off x="0" y="1687205"/>
          <a:ext cx="1214309" cy="1214309"/>
        </a:xfrm>
        <a:prstGeom prst="donut">
          <a:avLst>
            <a:gd name="adj" fmla="val 2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3384A-DB24-4E9B-9313-3EFB3DDE8577}">
      <dsp:nvSpPr>
        <dsp:cNvPr id="0" name=""/>
        <dsp:cNvSpPr/>
      </dsp:nvSpPr>
      <dsp:spPr>
        <a:xfrm rot="17700000">
          <a:off x="431275" y="697295"/>
          <a:ext cx="1509521" cy="727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0" rIns="0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>
              <a:latin typeface="Simplon BP Regular" pitchFamily="2" charset="0"/>
            </a:rPr>
            <a:t>Setup inicial do Projeto RAID-FMS</a:t>
          </a:r>
          <a:endParaRPr lang="pt-BR" sz="1300" kern="1200" dirty="0">
            <a:latin typeface="Simplon BP Regular" pitchFamily="2" charset="0"/>
          </a:endParaRPr>
        </a:p>
      </dsp:txBody>
      <dsp:txXfrm>
        <a:off x="431275" y="697295"/>
        <a:ext cx="1509521" cy="727472"/>
      </dsp:txXfrm>
    </dsp:sp>
    <dsp:sp modelId="{988C035B-BE7B-49C8-9002-27080AEB6D54}">
      <dsp:nvSpPr>
        <dsp:cNvPr id="0" name=""/>
        <dsp:cNvSpPr/>
      </dsp:nvSpPr>
      <dsp:spPr>
        <a:xfrm>
          <a:off x="1309182" y="1979208"/>
          <a:ext cx="630303" cy="630303"/>
        </a:xfrm>
        <a:prstGeom prst="ellipse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2B767-AFE4-4C94-BFD2-2853D88B54E5}">
      <dsp:nvSpPr>
        <dsp:cNvPr id="0" name=""/>
        <dsp:cNvSpPr/>
      </dsp:nvSpPr>
      <dsp:spPr>
        <a:xfrm rot="17700000">
          <a:off x="562674" y="2856490"/>
          <a:ext cx="1305806" cy="629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lvl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>
              <a:latin typeface="Simplon BP Regular" pitchFamily="2" charset="0"/>
            </a:rPr>
            <a:t>Arquitetura física </a:t>
          </a:r>
          <a:endParaRPr lang="pt-BR" sz="1300" kern="1200" dirty="0">
            <a:latin typeface="Simplon BP Regular" pitchFamily="2" charset="0"/>
          </a:endParaRPr>
        </a:p>
      </dsp:txBody>
      <dsp:txXfrm>
        <a:off x="562674" y="2856490"/>
        <a:ext cx="1305806" cy="629611"/>
      </dsp:txXfrm>
    </dsp:sp>
    <dsp:sp modelId="{28CB7A41-49F4-4D56-842A-D68F369A6307}">
      <dsp:nvSpPr>
        <dsp:cNvPr id="0" name=""/>
        <dsp:cNvSpPr/>
      </dsp:nvSpPr>
      <dsp:spPr>
        <a:xfrm rot="17700000">
          <a:off x="1380187" y="1102617"/>
          <a:ext cx="1305806" cy="629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25F0D-D431-4949-81A0-676174D34183}">
      <dsp:nvSpPr>
        <dsp:cNvPr id="0" name=""/>
        <dsp:cNvSpPr/>
      </dsp:nvSpPr>
      <dsp:spPr>
        <a:xfrm>
          <a:off x="2030854" y="1979208"/>
          <a:ext cx="630303" cy="630303"/>
        </a:xfrm>
        <a:prstGeom prst="ellipse">
          <a:avLst/>
        </a:prstGeom>
        <a:solidFill>
          <a:schemeClr val="accent6">
            <a:shade val="80000"/>
            <a:hueOff val="62227"/>
            <a:satOff val="-4236"/>
            <a:lumOff val="50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E5578-D846-4CF3-A9D5-73E453066575}">
      <dsp:nvSpPr>
        <dsp:cNvPr id="0" name=""/>
        <dsp:cNvSpPr/>
      </dsp:nvSpPr>
      <dsp:spPr>
        <a:xfrm rot="17700000">
          <a:off x="1284346" y="2856490"/>
          <a:ext cx="1305806" cy="629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lvl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>
              <a:latin typeface="Simplon BP Regular" pitchFamily="2" charset="0"/>
            </a:rPr>
            <a:t>NDS e </a:t>
          </a:r>
          <a:r>
            <a:rPr lang="pt-BR" sz="1300" kern="1200" dirty="0" err="1" smtClean="0">
              <a:latin typeface="Simplon BP Regular" pitchFamily="2" charset="0"/>
            </a:rPr>
            <a:t>Compliance</a:t>
          </a:r>
          <a:r>
            <a:rPr lang="pt-BR" sz="1300" kern="1200" dirty="0" smtClean="0">
              <a:latin typeface="Simplon BP Regular" pitchFamily="2" charset="0"/>
            </a:rPr>
            <a:t> SI</a:t>
          </a:r>
          <a:endParaRPr lang="pt-BR" sz="1300" kern="1200" dirty="0">
            <a:latin typeface="Simplon BP Regular" pitchFamily="2" charset="0"/>
          </a:endParaRPr>
        </a:p>
      </dsp:txBody>
      <dsp:txXfrm>
        <a:off x="1284346" y="2856490"/>
        <a:ext cx="1305806" cy="629611"/>
      </dsp:txXfrm>
    </dsp:sp>
    <dsp:sp modelId="{A1AA65C6-9A13-4697-920B-109CDD4DDA94}">
      <dsp:nvSpPr>
        <dsp:cNvPr id="0" name=""/>
        <dsp:cNvSpPr/>
      </dsp:nvSpPr>
      <dsp:spPr>
        <a:xfrm rot="17700000">
          <a:off x="2101859" y="1102617"/>
          <a:ext cx="1305806" cy="629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C968D4-1463-4BB8-8E4F-74B77036556E}">
      <dsp:nvSpPr>
        <dsp:cNvPr id="0" name=""/>
        <dsp:cNvSpPr/>
      </dsp:nvSpPr>
      <dsp:spPr>
        <a:xfrm>
          <a:off x="2752527" y="1979208"/>
          <a:ext cx="630303" cy="630303"/>
        </a:xfrm>
        <a:prstGeom prst="ellipse">
          <a:avLst/>
        </a:prstGeom>
        <a:solidFill>
          <a:schemeClr val="accent6">
            <a:shade val="80000"/>
            <a:hueOff val="124455"/>
            <a:satOff val="-8471"/>
            <a:lumOff val="100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A001B-E24E-4625-8CFA-1A6C755C930E}">
      <dsp:nvSpPr>
        <dsp:cNvPr id="0" name=""/>
        <dsp:cNvSpPr/>
      </dsp:nvSpPr>
      <dsp:spPr>
        <a:xfrm rot="17700000">
          <a:off x="2006019" y="2856490"/>
          <a:ext cx="1305806" cy="629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lvl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>
              <a:latin typeface="Simplon BP Regular" pitchFamily="2" charset="0"/>
            </a:rPr>
            <a:t>Instalação FMS </a:t>
          </a:r>
          <a:r>
            <a:rPr lang="pt-BR" sz="1300" kern="1200" dirty="0" err="1" smtClean="0">
              <a:latin typeface="Simplon BP Regular" pitchFamily="2" charset="0"/>
            </a:rPr>
            <a:t>vanila</a:t>
          </a:r>
          <a:endParaRPr lang="pt-BR" sz="1300" kern="1200" dirty="0">
            <a:latin typeface="Simplon BP Regular" pitchFamily="2" charset="0"/>
          </a:endParaRPr>
        </a:p>
      </dsp:txBody>
      <dsp:txXfrm>
        <a:off x="2006019" y="2856490"/>
        <a:ext cx="1305806" cy="629611"/>
      </dsp:txXfrm>
    </dsp:sp>
    <dsp:sp modelId="{E0FD4796-E7AB-488D-9336-DB3CCBEFE335}">
      <dsp:nvSpPr>
        <dsp:cNvPr id="0" name=""/>
        <dsp:cNvSpPr/>
      </dsp:nvSpPr>
      <dsp:spPr>
        <a:xfrm rot="17700000">
          <a:off x="2823531" y="1102617"/>
          <a:ext cx="1305806" cy="629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C4B2F5-DDA6-41E2-B2AF-97E4F39909E6}">
      <dsp:nvSpPr>
        <dsp:cNvPr id="0" name=""/>
        <dsp:cNvSpPr/>
      </dsp:nvSpPr>
      <dsp:spPr>
        <a:xfrm>
          <a:off x="3474199" y="1979208"/>
          <a:ext cx="630303" cy="630303"/>
        </a:xfrm>
        <a:prstGeom prst="ellipse">
          <a:avLst/>
        </a:prstGeom>
        <a:solidFill>
          <a:schemeClr val="accent6">
            <a:shade val="80000"/>
            <a:hueOff val="186682"/>
            <a:satOff val="-12707"/>
            <a:lumOff val="150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B5539-3C77-47E1-8754-B43314A96F14}">
      <dsp:nvSpPr>
        <dsp:cNvPr id="0" name=""/>
        <dsp:cNvSpPr/>
      </dsp:nvSpPr>
      <dsp:spPr>
        <a:xfrm rot="17700000">
          <a:off x="2727691" y="2856490"/>
          <a:ext cx="1305806" cy="629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lvl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>
              <a:latin typeface="Simplon BP Regular" pitchFamily="2" charset="0"/>
            </a:rPr>
            <a:t>Planejamento, </a:t>
          </a:r>
          <a:r>
            <a:rPr lang="pt-BR" sz="1300" kern="1200" dirty="0" err="1" smtClean="0">
              <a:latin typeface="Simplon BP Regular" pitchFamily="2" charset="0"/>
            </a:rPr>
            <a:t>scoping</a:t>
          </a:r>
          <a:r>
            <a:rPr lang="pt-BR" sz="1300" kern="1200" dirty="0" smtClean="0">
              <a:latin typeface="Simplon BP Regular" pitchFamily="2" charset="0"/>
            </a:rPr>
            <a:t> e </a:t>
          </a:r>
          <a:r>
            <a:rPr lang="pt-BR" sz="1300" kern="1200" dirty="0" err="1" smtClean="0">
              <a:latin typeface="Simplon BP Regular" pitchFamily="2" charset="0"/>
            </a:rPr>
            <a:t>Kick</a:t>
          </a:r>
          <a:r>
            <a:rPr lang="pt-BR" sz="1300" kern="1200" dirty="0" smtClean="0">
              <a:latin typeface="Simplon BP Regular" pitchFamily="2" charset="0"/>
            </a:rPr>
            <a:t>-off Programa 1</a:t>
          </a:r>
          <a:endParaRPr lang="pt-BR" sz="1300" kern="1200" dirty="0">
            <a:latin typeface="Simplon BP Regular" pitchFamily="2" charset="0"/>
          </a:endParaRPr>
        </a:p>
      </dsp:txBody>
      <dsp:txXfrm>
        <a:off x="2727691" y="2856490"/>
        <a:ext cx="1305806" cy="629611"/>
      </dsp:txXfrm>
    </dsp:sp>
    <dsp:sp modelId="{0566B732-D545-48BE-881E-52A791DA4ABA}">
      <dsp:nvSpPr>
        <dsp:cNvPr id="0" name=""/>
        <dsp:cNvSpPr/>
      </dsp:nvSpPr>
      <dsp:spPr>
        <a:xfrm rot="17700000">
          <a:off x="3545204" y="1102617"/>
          <a:ext cx="1305806" cy="629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B6F15-59C6-4659-B141-44CA8308F192}">
      <dsp:nvSpPr>
        <dsp:cNvPr id="0" name=""/>
        <dsp:cNvSpPr/>
      </dsp:nvSpPr>
      <dsp:spPr>
        <a:xfrm>
          <a:off x="4195968" y="1687205"/>
          <a:ext cx="1214309" cy="1214309"/>
        </a:xfrm>
        <a:prstGeom prst="donut">
          <a:avLst>
            <a:gd name="adj" fmla="val 2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E9DD2-3243-430B-BFDF-DB42C8C39F0F}">
      <dsp:nvSpPr>
        <dsp:cNvPr id="0" name=""/>
        <dsp:cNvSpPr/>
      </dsp:nvSpPr>
      <dsp:spPr>
        <a:xfrm rot="17700000">
          <a:off x="4623836" y="697295"/>
          <a:ext cx="1509521" cy="727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0" rIns="0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>
              <a:latin typeface="Simplon BP Regular" pitchFamily="2" charset="0"/>
            </a:rPr>
            <a:t>Programa 1 Cadastro/Subscrição e Score externo</a:t>
          </a:r>
          <a:endParaRPr lang="pt-BR" sz="1300" kern="1200" dirty="0">
            <a:latin typeface="Simplon BP Regular" pitchFamily="2" charset="0"/>
          </a:endParaRPr>
        </a:p>
      </dsp:txBody>
      <dsp:txXfrm>
        <a:off x="4623836" y="697295"/>
        <a:ext cx="1509521" cy="727472"/>
      </dsp:txXfrm>
    </dsp:sp>
    <dsp:sp modelId="{8DBDFD54-FA06-4E78-B1F9-B5C24B106AA5}">
      <dsp:nvSpPr>
        <dsp:cNvPr id="0" name=""/>
        <dsp:cNvSpPr/>
      </dsp:nvSpPr>
      <dsp:spPr>
        <a:xfrm>
          <a:off x="5501744" y="1979208"/>
          <a:ext cx="630303" cy="630303"/>
        </a:xfrm>
        <a:prstGeom prst="ellipse">
          <a:avLst/>
        </a:prstGeom>
        <a:solidFill>
          <a:schemeClr val="accent6">
            <a:shade val="80000"/>
            <a:hueOff val="248909"/>
            <a:satOff val="-16942"/>
            <a:lumOff val="200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6A5027-8CC0-4067-8103-7E8095435049}">
      <dsp:nvSpPr>
        <dsp:cNvPr id="0" name=""/>
        <dsp:cNvSpPr/>
      </dsp:nvSpPr>
      <dsp:spPr>
        <a:xfrm rot="17700000">
          <a:off x="4755236" y="2856490"/>
          <a:ext cx="1305806" cy="629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lvl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>
              <a:latin typeface="Simplon BP Regular" pitchFamily="2" charset="0"/>
            </a:rPr>
            <a:t>OI TV off-line</a:t>
          </a:r>
          <a:endParaRPr lang="pt-BR" sz="1300" kern="1200" dirty="0">
            <a:latin typeface="Simplon BP Regular" pitchFamily="2" charset="0"/>
          </a:endParaRPr>
        </a:p>
      </dsp:txBody>
      <dsp:txXfrm>
        <a:off x="4755236" y="2856490"/>
        <a:ext cx="1305806" cy="629611"/>
      </dsp:txXfrm>
    </dsp:sp>
    <dsp:sp modelId="{B8523729-5ED9-4781-9993-ED44EE714E76}">
      <dsp:nvSpPr>
        <dsp:cNvPr id="0" name=""/>
        <dsp:cNvSpPr/>
      </dsp:nvSpPr>
      <dsp:spPr>
        <a:xfrm rot="17700000">
          <a:off x="5572748" y="1102617"/>
          <a:ext cx="1305806" cy="629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F6187D-F3FF-4676-8B83-7A42AA5EA52A}">
      <dsp:nvSpPr>
        <dsp:cNvPr id="0" name=""/>
        <dsp:cNvSpPr/>
      </dsp:nvSpPr>
      <dsp:spPr>
        <a:xfrm>
          <a:off x="6223416" y="1979208"/>
          <a:ext cx="630303" cy="630303"/>
        </a:xfrm>
        <a:prstGeom prst="ellipse">
          <a:avLst/>
        </a:prstGeom>
        <a:solidFill>
          <a:schemeClr val="accent6">
            <a:shade val="80000"/>
            <a:hueOff val="311137"/>
            <a:satOff val="-21178"/>
            <a:lumOff val="250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4020F7-F215-45CC-8770-28C12A152C49}">
      <dsp:nvSpPr>
        <dsp:cNvPr id="0" name=""/>
        <dsp:cNvSpPr/>
      </dsp:nvSpPr>
      <dsp:spPr>
        <a:xfrm rot="17700000">
          <a:off x="5476908" y="2856490"/>
          <a:ext cx="1305806" cy="629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lvl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>
              <a:latin typeface="Simplon BP Regular" pitchFamily="2" charset="0"/>
            </a:rPr>
            <a:t>OI Fixo R2 off-line</a:t>
          </a:r>
          <a:endParaRPr lang="pt-BR" sz="1300" kern="1200" dirty="0">
            <a:latin typeface="Simplon BP Regular" pitchFamily="2" charset="0"/>
          </a:endParaRPr>
        </a:p>
      </dsp:txBody>
      <dsp:txXfrm>
        <a:off x="5476908" y="2856490"/>
        <a:ext cx="1305806" cy="629611"/>
      </dsp:txXfrm>
    </dsp:sp>
    <dsp:sp modelId="{9D3D5B97-3DE5-4600-B2D0-2F52A3508BAB}">
      <dsp:nvSpPr>
        <dsp:cNvPr id="0" name=""/>
        <dsp:cNvSpPr/>
      </dsp:nvSpPr>
      <dsp:spPr>
        <a:xfrm rot="17700000">
          <a:off x="6294420" y="1102617"/>
          <a:ext cx="1305806" cy="629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EB5AC-902D-472C-844D-916AF60547E4}">
      <dsp:nvSpPr>
        <dsp:cNvPr id="0" name=""/>
        <dsp:cNvSpPr/>
      </dsp:nvSpPr>
      <dsp:spPr>
        <a:xfrm>
          <a:off x="6945088" y="1979208"/>
          <a:ext cx="630303" cy="630303"/>
        </a:xfrm>
        <a:prstGeom prst="ellipse">
          <a:avLst/>
        </a:prstGeom>
        <a:solidFill>
          <a:schemeClr val="accent6">
            <a:shade val="80000"/>
            <a:hueOff val="373364"/>
            <a:satOff val="-25413"/>
            <a:lumOff val="300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A68C6F-E3B6-46A7-A9B1-B780AB0310AB}">
      <dsp:nvSpPr>
        <dsp:cNvPr id="0" name=""/>
        <dsp:cNvSpPr/>
      </dsp:nvSpPr>
      <dsp:spPr>
        <a:xfrm rot="17700000">
          <a:off x="6198580" y="2856490"/>
          <a:ext cx="1305806" cy="629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lvl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>
              <a:latin typeface="Simplon BP Regular" pitchFamily="2" charset="0"/>
            </a:rPr>
            <a:t>OI TV Online</a:t>
          </a:r>
          <a:endParaRPr lang="pt-BR" sz="1300" kern="1200" dirty="0">
            <a:latin typeface="Simplon BP Regular" pitchFamily="2" charset="0"/>
          </a:endParaRPr>
        </a:p>
      </dsp:txBody>
      <dsp:txXfrm>
        <a:off x="6198580" y="2856490"/>
        <a:ext cx="1305806" cy="629611"/>
      </dsp:txXfrm>
    </dsp:sp>
    <dsp:sp modelId="{2BF1D30D-A645-461B-8B53-6D37647F8F3F}">
      <dsp:nvSpPr>
        <dsp:cNvPr id="0" name=""/>
        <dsp:cNvSpPr/>
      </dsp:nvSpPr>
      <dsp:spPr>
        <a:xfrm rot="17700000">
          <a:off x="7016093" y="1102617"/>
          <a:ext cx="1305806" cy="629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54C5DC-DEEA-4AE2-942F-B531DCD6A4BC}">
      <dsp:nvSpPr>
        <dsp:cNvPr id="0" name=""/>
        <dsp:cNvSpPr/>
      </dsp:nvSpPr>
      <dsp:spPr>
        <a:xfrm>
          <a:off x="7666761" y="1979208"/>
          <a:ext cx="630303" cy="630303"/>
        </a:xfrm>
        <a:prstGeom prst="ellipse">
          <a:avLst/>
        </a:prstGeom>
        <a:solidFill>
          <a:schemeClr val="accent6">
            <a:shade val="80000"/>
            <a:hueOff val="435591"/>
            <a:satOff val="-29649"/>
            <a:lumOff val="350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61BE3-08C2-42D5-B308-61E0BFDF64D4}">
      <dsp:nvSpPr>
        <dsp:cNvPr id="0" name=""/>
        <dsp:cNvSpPr/>
      </dsp:nvSpPr>
      <dsp:spPr>
        <a:xfrm rot="17700000">
          <a:off x="6920253" y="2856490"/>
          <a:ext cx="1305806" cy="629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lvl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>
              <a:latin typeface="Simplon BP Regular" pitchFamily="2" charset="0"/>
            </a:rPr>
            <a:t>...</a:t>
          </a:r>
          <a:endParaRPr lang="pt-BR" sz="1300" kern="1200" dirty="0">
            <a:latin typeface="Simplon BP Regular" pitchFamily="2" charset="0"/>
          </a:endParaRPr>
        </a:p>
      </dsp:txBody>
      <dsp:txXfrm>
        <a:off x="6920253" y="2856490"/>
        <a:ext cx="1305806" cy="629611"/>
      </dsp:txXfrm>
    </dsp:sp>
    <dsp:sp modelId="{0B76364A-724C-4D60-B742-8B2007D3D83F}">
      <dsp:nvSpPr>
        <dsp:cNvPr id="0" name=""/>
        <dsp:cNvSpPr/>
      </dsp:nvSpPr>
      <dsp:spPr>
        <a:xfrm rot="17700000">
          <a:off x="7737765" y="1102617"/>
          <a:ext cx="1305806" cy="629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D22AC-C516-4D8C-AE22-0C650918D950}">
      <dsp:nvSpPr>
        <dsp:cNvPr id="0" name=""/>
        <dsp:cNvSpPr/>
      </dsp:nvSpPr>
      <dsp:spPr>
        <a:xfrm>
          <a:off x="373" y="0"/>
          <a:ext cx="6130040" cy="46445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smtClean="0">
              <a:latin typeface="Simplon BP Regular" pitchFamily="2" charset="0"/>
            </a:rPr>
            <a:t>2017</a:t>
          </a:r>
          <a:endParaRPr lang="pt-BR" sz="2800" kern="1200" dirty="0">
            <a:latin typeface="Simplon BP Regular" pitchFamily="2" charset="0"/>
          </a:endParaRPr>
        </a:p>
      </dsp:txBody>
      <dsp:txXfrm>
        <a:off x="232601" y="0"/>
        <a:ext cx="5665584" cy="464456"/>
      </dsp:txXfrm>
    </dsp:sp>
    <dsp:sp modelId="{0550EBE2-3CC1-4770-9B02-DDFB5E793DEB}">
      <dsp:nvSpPr>
        <dsp:cNvPr id="0" name=""/>
        <dsp:cNvSpPr/>
      </dsp:nvSpPr>
      <dsp:spPr>
        <a:xfrm>
          <a:off x="5868021" y="0"/>
          <a:ext cx="2883719" cy="46445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smtClean="0">
              <a:latin typeface="Simplon BP Regular" pitchFamily="2" charset="0"/>
            </a:rPr>
            <a:t>2018</a:t>
          </a:r>
          <a:endParaRPr lang="pt-BR" sz="2800" kern="1200" dirty="0">
            <a:latin typeface="Simplon BP Regular" pitchFamily="2" charset="0"/>
          </a:endParaRPr>
        </a:p>
      </dsp:txBody>
      <dsp:txXfrm>
        <a:off x="6100249" y="0"/>
        <a:ext cx="2419263" cy="4644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D22AC-C516-4D8C-AE22-0C650918D950}">
      <dsp:nvSpPr>
        <dsp:cNvPr id="0" name=""/>
        <dsp:cNvSpPr/>
      </dsp:nvSpPr>
      <dsp:spPr>
        <a:xfrm>
          <a:off x="1609" y="0"/>
          <a:ext cx="2006914" cy="46445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>
              <a:latin typeface="Simplon BP Regular" pitchFamily="2" charset="0"/>
            </a:rPr>
            <a:t>Segunda-feira</a:t>
          </a:r>
          <a:endParaRPr lang="pt-BR" sz="1800" kern="1200" dirty="0">
            <a:latin typeface="Simplon BP Regular" pitchFamily="2" charset="0"/>
          </a:endParaRPr>
        </a:p>
      </dsp:txBody>
      <dsp:txXfrm>
        <a:off x="233837" y="0"/>
        <a:ext cx="1542458" cy="464456"/>
      </dsp:txXfrm>
    </dsp:sp>
    <dsp:sp modelId="{0550EBE2-3CC1-4770-9B02-DDFB5E793DEB}">
      <dsp:nvSpPr>
        <dsp:cNvPr id="0" name=""/>
        <dsp:cNvSpPr/>
      </dsp:nvSpPr>
      <dsp:spPr>
        <a:xfrm>
          <a:off x="1826259" y="0"/>
          <a:ext cx="2003105" cy="46445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1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>
              <a:latin typeface="Simplon BP Regular" pitchFamily="2" charset="0"/>
            </a:rPr>
            <a:t>Terça-feira</a:t>
          </a:r>
          <a:endParaRPr lang="pt-BR" sz="1800" kern="1200" dirty="0">
            <a:latin typeface="Simplon BP Regular" pitchFamily="2" charset="0"/>
          </a:endParaRPr>
        </a:p>
      </dsp:txBody>
      <dsp:txXfrm>
        <a:off x="2058487" y="0"/>
        <a:ext cx="1538649" cy="464456"/>
      </dsp:txXfrm>
    </dsp:sp>
    <dsp:sp modelId="{4B9CD59A-2F66-4026-8766-3B087A0BF111}">
      <dsp:nvSpPr>
        <dsp:cNvPr id="0" name=""/>
        <dsp:cNvSpPr/>
      </dsp:nvSpPr>
      <dsp:spPr>
        <a:xfrm>
          <a:off x="3647099" y="0"/>
          <a:ext cx="1822645" cy="46445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>
              <a:latin typeface="Simplon BP Regular" pitchFamily="2" charset="0"/>
            </a:rPr>
            <a:t>Quarta-feira</a:t>
          </a:r>
          <a:endParaRPr lang="pt-BR" sz="1800" kern="1200" dirty="0">
            <a:latin typeface="Simplon BP Regular" pitchFamily="2" charset="0"/>
          </a:endParaRPr>
        </a:p>
      </dsp:txBody>
      <dsp:txXfrm>
        <a:off x="3879327" y="0"/>
        <a:ext cx="1358189" cy="464456"/>
      </dsp:txXfrm>
    </dsp:sp>
    <dsp:sp modelId="{6BF36520-8AA0-4A43-B331-55C5B7C98C9D}">
      <dsp:nvSpPr>
        <dsp:cNvPr id="0" name=""/>
        <dsp:cNvSpPr/>
      </dsp:nvSpPr>
      <dsp:spPr>
        <a:xfrm>
          <a:off x="5287480" y="0"/>
          <a:ext cx="1822645" cy="46445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3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>
              <a:latin typeface="Simplon BP Regular" pitchFamily="2" charset="0"/>
            </a:rPr>
            <a:t>Quinta-feira</a:t>
          </a:r>
          <a:endParaRPr lang="pt-BR" sz="1800" kern="1200" dirty="0">
            <a:latin typeface="Simplon BP Regular" pitchFamily="2" charset="0"/>
          </a:endParaRPr>
        </a:p>
      </dsp:txBody>
      <dsp:txXfrm>
        <a:off x="5519708" y="0"/>
        <a:ext cx="1358189" cy="464456"/>
      </dsp:txXfrm>
    </dsp:sp>
    <dsp:sp modelId="{CFE7FB2D-5E44-4218-85AD-E011C5731AF4}">
      <dsp:nvSpPr>
        <dsp:cNvPr id="0" name=""/>
        <dsp:cNvSpPr/>
      </dsp:nvSpPr>
      <dsp:spPr>
        <a:xfrm>
          <a:off x="6927860" y="0"/>
          <a:ext cx="1822645" cy="46445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>
              <a:latin typeface="Simplon BP Regular" pitchFamily="2" charset="0"/>
            </a:rPr>
            <a:t>Sexta-feira</a:t>
          </a:r>
          <a:endParaRPr lang="pt-BR" sz="1800" kern="1200" dirty="0">
            <a:latin typeface="Simplon BP Regular" pitchFamily="2" charset="0"/>
          </a:endParaRPr>
        </a:p>
      </dsp:txBody>
      <dsp:txXfrm>
        <a:off x="7160088" y="0"/>
        <a:ext cx="1358189" cy="4644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D22AC-C516-4D8C-AE22-0C650918D950}">
      <dsp:nvSpPr>
        <dsp:cNvPr id="0" name=""/>
        <dsp:cNvSpPr/>
      </dsp:nvSpPr>
      <dsp:spPr>
        <a:xfrm>
          <a:off x="1011" y="0"/>
          <a:ext cx="3373373" cy="46445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latin typeface="Simplon BP Regular" pitchFamily="2" charset="0"/>
            </a:rPr>
            <a:t>Setup infra e SW base</a:t>
          </a:r>
          <a:endParaRPr lang="pt-BR" sz="1400" kern="1200" dirty="0">
            <a:latin typeface="Simplon BP Regular" pitchFamily="2" charset="0"/>
          </a:endParaRPr>
        </a:p>
      </dsp:txBody>
      <dsp:txXfrm>
        <a:off x="233239" y="0"/>
        <a:ext cx="2908917" cy="464456"/>
      </dsp:txXfrm>
    </dsp:sp>
    <dsp:sp modelId="{0550EBE2-3CC1-4770-9B02-DDFB5E793DEB}">
      <dsp:nvSpPr>
        <dsp:cNvPr id="0" name=""/>
        <dsp:cNvSpPr/>
      </dsp:nvSpPr>
      <dsp:spPr>
        <a:xfrm>
          <a:off x="3182292" y="0"/>
          <a:ext cx="2111127" cy="46445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latin typeface="Simplon BP Regular" pitchFamily="2" charset="0"/>
            </a:rPr>
            <a:t>Liberação de acessos </a:t>
          </a:r>
          <a:r>
            <a:rPr lang="pt-BR" sz="1400" kern="1200" dirty="0" err="1" smtClean="0">
              <a:latin typeface="Simplon BP Regular" pitchFamily="2" charset="0"/>
            </a:rPr>
            <a:t>SegInf</a:t>
          </a:r>
          <a:endParaRPr lang="pt-BR" sz="1400" kern="1200" dirty="0">
            <a:latin typeface="Simplon BP Regular" pitchFamily="2" charset="0"/>
          </a:endParaRPr>
        </a:p>
      </dsp:txBody>
      <dsp:txXfrm>
        <a:off x="3414520" y="0"/>
        <a:ext cx="1646671" cy="464456"/>
      </dsp:txXfrm>
    </dsp:sp>
    <dsp:sp modelId="{4B9CD59A-2F66-4026-8766-3B087A0BF111}">
      <dsp:nvSpPr>
        <dsp:cNvPr id="0" name=""/>
        <dsp:cNvSpPr/>
      </dsp:nvSpPr>
      <dsp:spPr>
        <a:xfrm>
          <a:off x="5101325" y="0"/>
          <a:ext cx="1920935" cy="46445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latin typeface="Simplon BP Regular" pitchFamily="2" charset="0"/>
            </a:rPr>
            <a:t>Instalação </a:t>
          </a:r>
          <a:r>
            <a:rPr lang="pt-BR" sz="1400" kern="1200" dirty="0" err="1" smtClean="0">
              <a:latin typeface="Simplon BP Regular" pitchFamily="2" charset="0"/>
            </a:rPr>
            <a:t>Vanila</a:t>
          </a:r>
          <a:r>
            <a:rPr lang="pt-BR" sz="1400" kern="1200" dirty="0" smtClean="0">
              <a:latin typeface="Simplon BP Regular" pitchFamily="2" charset="0"/>
            </a:rPr>
            <a:t> RAID-FMS</a:t>
          </a:r>
          <a:endParaRPr lang="pt-BR" sz="1400" kern="1200" dirty="0">
            <a:latin typeface="Simplon BP Regular" pitchFamily="2" charset="0"/>
          </a:endParaRPr>
        </a:p>
      </dsp:txBody>
      <dsp:txXfrm>
        <a:off x="5333553" y="0"/>
        <a:ext cx="1456479" cy="464456"/>
      </dsp:txXfrm>
    </dsp:sp>
    <dsp:sp modelId="{6BF36520-8AA0-4A43-B331-55C5B7C98C9D}">
      <dsp:nvSpPr>
        <dsp:cNvPr id="0" name=""/>
        <dsp:cNvSpPr/>
      </dsp:nvSpPr>
      <dsp:spPr>
        <a:xfrm>
          <a:off x="6830167" y="0"/>
          <a:ext cx="1920935" cy="464456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latin typeface="Simplon BP Regular" pitchFamily="2" charset="0"/>
            </a:rPr>
            <a:t>Planejamento </a:t>
          </a:r>
          <a:r>
            <a:rPr lang="pt-BR" sz="1400" kern="1200" dirty="0" err="1" smtClean="0">
              <a:latin typeface="Simplon BP Regular" pitchFamily="2" charset="0"/>
            </a:rPr>
            <a:t>scoping</a:t>
          </a:r>
          <a:r>
            <a:rPr lang="pt-BR" sz="1400" kern="1200" dirty="0" smtClean="0">
              <a:latin typeface="Simplon BP Regular" pitchFamily="2" charset="0"/>
            </a:rPr>
            <a:t> de ondas</a:t>
          </a:r>
          <a:endParaRPr lang="pt-BR" sz="1400" kern="1200" dirty="0">
            <a:latin typeface="Simplon BP Regular" pitchFamily="2" charset="0"/>
          </a:endParaRPr>
        </a:p>
      </dsp:txBody>
      <dsp:txXfrm>
        <a:off x="7062395" y="0"/>
        <a:ext cx="1456479" cy="4644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0C5FD-36FB-402D-9C27-F005381B0FD4}">
      <dsp:nvSpPr>
        <dsp:cNvPr id="0" name=""/>
        <dsp:cNvSpPr/>
      </dsp:nvSpPr>
      <dsp:spPr>
        <a:xfrm>
          <a:off x="289" y="220697"/>
          <a:ext cx="1128573" cy="677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Machine</a:t>
          </a:r>
          <a:r>
            <a:rPr lang="pt-BR" sz="1400" kern="1200" dirty="0" smtClean="0"/>
            <a:t> Learning</a:t>
          </a:r>
          <a:endParaRPr lang="pt-BR" sz="1400" kern="1200" dirty="0"/>
        </a:p>
      </dsp:txBody>
      <dsp:txXfrm>
        <a:off x="289" y="220697"/>
        <a:ext cx="1128573" cy="677144"/>
      </dsp:txXfrm>
    </dsp:sp>
    <dsp:sp modelId="{0C62BDC3-F569-44D7-84B6-4B3DB90E9559}">
      <dsp:nvSpPr>
        <dsp:cNvPr id="0" name=""/>
        <dsp:cNvSpPr/>
      </dsp:nvSpPr>
      <dsp:spPr>
        <a:xfrm>
          <a:off x="1242010" y="211170"/>
          <a:ext cx="1128573" cy="677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Big Data &amp; Predictive Analysis</a:t>
          </a:r>
          <a:endParaRPr lang="pt-BR" sz="1400" kern="1200" dirty="0"/>
        </a:p>
      </dsp:txBody>
      <dsp:txXfrm>
        <a:off x="1242010" y="211170"/>
        <a:ext cx="1128573" cy="677144"/>
      </dsp:txXfrm>
    </dsp:sp>
    <dsp:sp modelId="{049F904B-C721-4FF2-835A-175038CB1E36}">
      <dsp:nvSpPr>
        <dsp:cNvPr id="0" name=""/>
        <dsp:cNvSpPr/>
      </dsp:nvSpPr>
      <dsp:spPr>
        <a:xfrm>
          <a:off x="289" y="1010699"/>
          <a:ext cx="1128573" cy="677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Computação</a:t>
          </a:r>
          <a:r>
            <a:rPr lang="en-US" sz="1400" kern="1200" dirty="0" smtClean="0"/>
            <a:t> in-memory</a:t>
          </a:r>
          <a:endParaRPr lang="pt-BR" sz="1400" kern="1200" dirty="0"/>
        </a:p>
      </dsp:txBody>
      <dsp:txXfrm>
        <a:off x="289" y="1010699"/>
        <a:ext cx="1128573" cy="677144"/>
      </dsp:txXfrm>
    </dsp:sp>
    <dsp:sp modelId="{6DF3871D-2572-4A06-B388-EB45363DA19A}">
      <dsp:nvSpPr>
        <dsp:cNvPr id="0" name=""/>
        <dsp:cNvSpPr/>
      </dsp:nvSpPr>
      <dsp:spPr>
        <a:xfrm>
          <a:off x="1241720" y="1010699"/>
          <a:ext cx="1128573" cy="677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Social Network Analysis</a:t>
          </a:r>
          <a:endParaRPr lang="pt-BR" sz="1400" kern="1200" dirty="0"/>
        </a:p>
      </dsp:txBody>
      <dsp:txXfrm>
        <a:off x="1241720" y="1010699"/>
        <a:ext cx="1128573" cy="677144"/>
      </dsp:txXfrm>
    </dsp:sp>
    <dsp:sp modelId="{407CE517-2F96-45D4-9160-ED1B462F1D35}">
      <dsp:nvSpPr>
        <dsp:cNvPr id="0" name=""/>
        <dsp:cNvSpPr/>
      </dsp:nvSpPr>
      <dsp:spPr>
        <a:xfrm>
          <a:off x="621005" y="1800701"/>
          <a:ext cx="1128573" cy="677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Omni</a:t>
          </a:r>
          <a:r>
            <a:rPr lang="pt-BR" sz="1400" kern="1200" dirty="0" smtClean="0"/>
            <a:t> </a:t>
          </a:r>
          <a:r>
            <a:rPr lang="pt-BR" sz="1400" kern="1200" dirty="0" err="1" smtClean="0"/>
            <a:t>Channel</a:t>
          </a:r>
          <a:endParaRPr lang="pt-BR" sz="1400" kern="1200" dirty="0"/>
        </a:p>
      </dsp:txBody>
      <dsp:txXfrm>
        <a:off x="621005" y="1800701"/>
        <a:ext cx="1128573" cy="677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9000" y="0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r">
              <a:defRPr sz="1300"/>
            </a:lvl1pPr>
          </a:lstStyle>
          <a:p>
            <a:fld id="{6D8B42B7-21BD-514C-9322-63B6A413DDF2}" type="datetime1">
              <a:rPr lang="en-US" smtClean="0"/>
              <a:t>8/11/2017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9000" y="9408981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r">
              <a:defRPr sz="1300"/>
            </a:lvl1pPr>
          </a:lstStyle>
          <a:p>
            <a:fld id="{B1EAF82C-FEC8-C94A-A2BD-186C692ACE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5131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9000" y="0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r">
              <a:defRPr sz="1300"/>
            </a:lvl1pPr>
          </a:lstStyle>
          <a:p>
            <a:fld id="{D719933C-C5F1-1147-A588-0123CEDC937F}" type="datetime1">
              <a:rPr lang="en-US" smtClean="0"/>
              <a:t>8/11/2017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42950"/>
            <a:ext cx="6604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939" tIns="47969" rIns="95939" bIns="4796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340" y="4705350"/>
            <a:ext cx="5506720" cy="4457700"/>
          </a:xfrm>
          <a:prstGeom prst="rect">
            <a:avLst/>
          </a:prstGeom>
        </p:spPr>
        <p:txBody>
          <a:bodyPr vert="horz" lIns="95939" tIns="47969" rIns="95939" bIns="4796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9000" y="9408981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r">
              <a:defRPr sz="1300"/>
            </a:lvl1pPr>
          </a:lstStyle>
          <a:p>
            <a:fld id="{28671B71-4A79-7E4C-8EA9-76B1FFE203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6052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AF3DB-B6A1-2444-9DD8-53D016F8E63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604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AF3DB-B6A1-2444-9DD8-53D016F8E63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9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AF3DB-B6A1-2444-9DD8-53D016F8E638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015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69F260-AC7C-48D7-BB79-175B58219B0E}" type="slidenum">
              <a:rPr lang="pt-BR" smtClean="0">
                <a:solidFill>
                  <a:prstClr val="black"/>
                </a:solidFill>
              </a:rPr>
              <a:pPr/>
              <a:t>26</a:t>
            </a:fld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563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AF3DB-B6A1-2444-9DD8-53D016F8E638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030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AF3DB-B6A1-2444-9DD8-53D016F8E638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320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AF3DB-B6A1-2444-9DD8-53D016F8E638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3772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8.png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8.png"/><Relationship Id="rId2" Type="http://schemas.openxmlformats.org/officeDocument/2006/relationships/tags" Target="../tags/tag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7.bin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8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8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9540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23037" y="1438804"/>
            <a:ext cx="2729159" cy="2348188"/>
          </a:xfrm>
          <a:prstGeom prst="rect">
            <a:avLst/>
          </a:prstGeom>
        </p:spPr>
      </p:sp>
      <p:sp>
        <p:nvSpPr>
          <p:cNvPr id="10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3383230" y="1438804"/>
            <a:ext cx="4882650" cy="2348188"/>
          </a:xfrm>
          <a:prstGeom prst="rect">
            <a:avLst/>
          </a:prstGeom>
        </p:spPr>
      </p:sp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936190" y="4802871"/>
            <a:ext cx="2134943" cy="27384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 baseline="0">
                <a:solidFill>
                  <a:srgbClr val="4D4D4D"/>
                </a:solidFill>
              </a:defRPr>
            </a:lvl1pPr>
          </a:lstStyle>
          <a:p>
            <a:r>
              <a:rPr lang="en-US" dirty="0" smtClean="0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 smtClean="0">
                <a:latin typeface="Simplon BP Bold"/>
                <a:cs typeface="Simplon BP Bold"/>
              </a:rPr>
              <a:pPr/>
              <a:t>‹nº›</a:t>
            </a:fld>
            <a:endParaRPr lang="en-US" dirty="0">
              <a:latin typeface="Simplon BP Bold"/>
              <a:cs typeface="Simplon BP Bold"/>
            </a:endParaRP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323037" y="4125320"/>
            <a:ext cx="2729159" cy="387694"/>
          </a:xfrm>
          <a:prstGeom prst="rect">
            <a:avLst/>
          </a:prstGeom>
          <a:noFill/>
          <a:ln>
            <a:solidFill>
              <a:srgbClr val="FF6D00"/>
            </a:solidFill>
          </a:ln>
        </p:spPr>
        <p:txBody>
          <a:bodyPr lIns="91440" tIns="0" rIns="91440" bIns="0" anchor="ctr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cap="none" baseline="0">
                <a:solidFill>
                  <a:srgbClr val="FF6D00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LOREM IPSUM DOLOR SIT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23037" y="267315"/>
            <a:ext cx="5180295" cy="8372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>
                <a:solidFill>
                  <a:srgbClr val="EA288C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o </a:t>
            </a:r>
            <a:r>
              <a:rPr lang="en-US" dirty="0" err="1" smtClean="0"/>
              <a:t>Título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6612604" y="4674441"/>
            <a:ext cx="2134943" cy="27384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000" kern="1200" baseline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 smtClean="0">
                <a:latin typeface="Simplon BP Bold"/>
                <a:cs typeface="Simplon BP Bold"/>
              </a:rPr>
              <a:pPr/>
              <a:t>‹nº›</a:t>
            </a:fld>
            <a:endParaRPr lang="en-US" dirty="0">
              <a:latin typeface="Simplon BP Bold"/>
              <a:cs typeface="Simplon BP Bold"/>
            </a:endParaRP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3383230" y="4125320"/>
            <a:ext cx="4882650" cy="387694"/>
          </a:xfrm>
          <a:prstGeom prst="rect">
            <a:avLst/>
          </a:prstGeom>
          <a:noFill/>
          <a:ln>
            <a:solidFill>
              <a:srgbClr val="FF6D00"/>
            </a:solidFill>
          </a:ln>
        </p:spPr>
        <p:txBody>
          <a:bodyPr lIns="91440" tIns="0" rIns="91440" bIns="0" anchor="ctr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cap="none" baseline="0">
                <a:solidFill>
                  <a:srgbClr val="FF6D00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LOREM IPSUM DOLOR 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1280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6446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12325015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833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396747" y="4748981"/>
            <a:ext cx="717941" cy="239986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491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459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F6F597C-7282-4B68-8635-1AB4C1CF1A07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11/08/2017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EA5310-A1A2-4A74-BE06-D50AF2203BA9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18632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5615855" cy="784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81202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9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48765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23036" y="1384961"/>
            <a:ext cx="6981667" cy="10933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cap="none" baseline="0">
                <a:solidFill>
                  <a:srgbClr val="4D4D4D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3037" y="267315"/>
            <a:ext cx="6981667" cy="9441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 baseline="0">
                <a:solidFill>
                  <a:srgbClr val="FF6D00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o </a:t>
            </a:r>
            <a:r>
              <a:rPr lang="en-US" dirty="0" err="1" smtClean="0"/>
              <a:t>Título</a:t>
            </a:r>
            <a:r>
              <a:rPr lang="en-US" dirty="0" smtClean="0"/>
              <a:t> do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323036" y="3895412"/>
            <a:ext cx="6981667" cy="6757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cap="none" baseline="0">
                <a:solidFill>
                  <a:srgbClr val="4D4D4D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323037" y="2777766"/>
            <a:ext cx="6981667" cy="9441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600" kern="1200" baseline="0">
                <a:solidFill>
                  <a:srgbClr val="FF6D00"/>
                </a:solidFill>
                <a:latin typeface="Simplon Oi Headline"/>
                <a:ea typeface="+mj-ea"/>
                <a:cs typeface="Simplon Oi Headline"/>
              </a:defRPr>
            </a:lvl1pPr>
          </a:lstStyle>
          <a:p>
            <a:r>
              <a:rPr lang="en-US" dirty="0" err="1" smtClean="0">
                <a:solidFill>
                  <a:srgbClr val="EA288C"/>
                </a:solidFill>
              </a:rPr>
              <a:t>Insira</a:t>
            </a:r>
            <a:r>
              <a:rPr lang="en-US" dirty="0" smtClean="0">
                <a:solidFill>
                  <a:srgbClr val="EA288C"/>
                </a:solidFill>
              </a:rPr>
              <a:t> o </a:t>
            </a:r>
            <a:r>
              <a:rPr lang="en-US" dirty="0" err="1" smtClean="0">
                <a:solidFill>
                  <a:srgbClr val="EA288C"/>
                </a:solidFill>
              </a:rPr>
              <a:t>Título</a:t>
            </a:r>
            <a:r>
              <a:rPr lang="en-US" dirty="0" smtClean="0">
                <a:solidFill>
                  <a:srgbClr val="EA288C"/>
                </a:solidFill>
              </a:rPr>
              <a:t> do </a:t>
            </a:r>
            <a:r>
              <a:rPr lang="en-US" dirty="0" err="1" smtClean="0">
                <a:solidFill>
                  <a:srgbClr val="EA288C"/>
                </a:solidFill>
              </a:rPr>
              <a:t>projeto</a:t>
            </a:r>
            <a:r>
              <a:rPr lang="en-US" dirty="0" smtClean="0">
                <a:solidFill>
                  <a:srgbClr val="EA288C"/>
                </a:solidFill>
              </a:rPr>
              <a:t> </a:t>
            </a:r>
            <a:r>
              <a:rPr lang="en-US" dirty="0" err="1" smtClean="0">
                <a:solidFill>
                  <a:srgbClr val="EA288C"/>
                </a:solidFill>
              </a:rPr>
              <a:t>aqui</a:t>
            </a:r>
            <a:r>
              <a:rPr lang="en-US" dirty="0" smtClean="0">
                <a:solidFill>
                  <a:srgbClr val="EA288C"/>
                </a:solidFill>
              </a:rPr>
              <a:t>. </a:t>
            </a:r>
            <a:r>
              <a:rPr lang="en-US" dirty="0" err="1" smtClean="0">
                <a:solidFill>
                  <a:srgbClr val="EA288C"/>
                </a:solidFill>
              </a:rPr>
              <a:t>Lorem</a:t>
            </a:r>
            <a:r>
              <a:rPr lang="en-US" dirty="0" smtClean="0">
                <a:solidFill>
                  <a:srgbClr val="EA288C"/>
                </a:solidFill>
              </a:rPr>
              <a:t> </a:t>
            </a:r>
            <a:r>
              <a:rPr lang="en-US" dirty="0" err="1" smtClean="0">
                <a:solidFill>
                  <a:srgbClr val="EA288C"/>
                </a:solidFill>
              </a:rPr>
              <a:t>ipsum</a:t>
            </a:r>
            <a:r>
              <a:rPr lang="en-US" dirty="0" smtClean="0">
                <a:solidFill>
                  <a:srgbClr val="EA288C"/>
                </a:solidFill>
              </a:rPr>
              <a:t> dolor sit</a:t>
            </a:r>
            <a:endParaRPr lang="en-US" dirty="0">
              <a:solidFill>
                <a:srgbClr val="EA288C"/>
              </a:solidFill>
            </a:endParaRPr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612604" y="4674441"/>
            <a:ext cx="2134943" cy="27384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 baseline="0">
                <a:solidFill>
                  <a:srgbClr val="4D4D4D"/>
                </a:solidFill>
              </a:defRPr>
            </a:lvl1pPr>
          </a:lstStyle>
          <a:p>
            <a:r>
              <a:rPr lang="en-US" dirty="0" smtClean="0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 smtClean="0">
                <a:latin typeface="Simplon BP Bold"/>
                <a:cs typeface="Simplon BP Bold"/>
              </a:rPr>
              <a:pPr/>
              <a:t>‹nº›</a:t>
            </a:fld>
            <a:endParaRPr lang="en-US" dirty="0">
              <a:latin typeface="Simplon BP Bold"/>
              <a:cs typeface="Simplon BP Bold"/>
            </a:endParaRPr>
          </a:p>
        </p:txBody>
      </p:sp>
    </p:spTree>
    <p:extLst>
      <p:ext uri="{BB962C8B-B14F-4D97-AF65-F5344CB8AC3E}">
        <p14:creationId xmlns:p14="http://schemas.microsoft.com/office/powerpoint/2010/main" val="1187015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5830642" y="1438804"/>
            <a:ext cx="2435237" cy="2348188"/>
          </a:xfrm>
          <a:prstGeom prst="rect">
            <a:avLst/>
          </a:prstGeom>
        </p:spPr>
      </p:sp>
      <p:sp>
        <p:nvSpPr>
          <p:cNvPr id="11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3037" y="1438804"/>
            <a:ext cx="2435237" cy="2348188"/>
          </a:xfrm>
          <a:prstGeom prst="rect">
            <a:avLst/>
          </a:prstGeom>
        </p:spPr>
      </p:sp>
      <p:sp>
        <p:nvSpPr>
          <p:cNvPr id="13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323037" y="4125320"/>
            <a:ext cx="2435237" cy="387694"/>
          </a:xfrm>
          <a:prstGeom prst="rect">
            <a:avLst/>
          </a:prstGeom>
          <a:noFill/>
          <a:ln>
            <a:solidFill>
              <a:srgbClr val="EA288C"/>
            </a:solidFill>
          </a:ln>
        </p:spPr>
        <p:txBody>
          <a:bodyPr lIns="91440" tIns="0" rIns="91440" bIns="0" anchor="ctr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cap="none" baseline="0">
                <a:solidFill>
                  <a:srgbClr val="EA288C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LOREM IPSUM DOLOR SIT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23037" y="267315"/>
            <a:ext cx="5180295" cy="8372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>
                <a:solidFill>
                  <a:srgbClr val="FF6D00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o </a:t>
            </a:r>
            <a:r>
              <a:rPr lang="en-US" dirty="0" err="1" smtClean="0"/>
              <a:t>Título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6612604" y="4674441"/>
            <a:ext cx="2134943" cy="27384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000" kern="1200" baseline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 smtClean="0">
                <a:latin typeface="Simplon BP Bold"/>
                <a:cs typeface="Simplon BP Bold"/>
              </a:rPr>
              <a:pPr/>
              <a:t>‹nº›</a:t>
            </a:fld>
            <a:endParaRPr lang="en-US" dirty="0">
              <a:latin typeface="Simplon BP Bold"/>
              <a:cs typeface="Simplon BP Bold"/>
            </a:endParaRP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3080924" y="1438804"/>
            <a:ext cx="2435237" cy="2348188"/>
          </a:xfrm>
          <a:prstGeom prst="rect">
            <a:avLst/>
          </a:prstGeom>
        </p:spPr>
      </p:sp>
      <p:sp>
        <p:nvSpPr>
          <p:cNvPr id="24" name="Text Placeholder 6"/>
          <p:cNvSpPr>
            <a:spLocks noGrp="1"/>
          </p:cNvSpPr>
          <p:nvPr>
            <p:ph type="body" sz="quarter" idx="39" hasCustomPrompt="1"/>
          </p:nvPr>
        </p:nvSpPr>
        <p:spPr>
          <a:xfrm>
            <a:off x="3080924" y="4125320"/>
            <a:ext cx="2435237" cy="387694"/>
          </a:xfrm>
          <a:prstGeom prst="rect">
            <a:avLst/>
          </a:prstGeom>
          <a:noFill/>
          <a:ln>
            <a:solidFill>
              <a:srgbClr val="EA288C"/>
            </a:solidFill>
          </a:ln>
        </p:spPr>
        <p:txBody>
          <a:bodyPr lIns="91440" tIns="0" rIns="91440" bIns="0" anchor="ctr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cap="none" baseline="0">
                <a:solidFill>
                  <a:srgbClr val="EA288C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LOREM IPSUM DOLOR SIT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5830642" y="4125320"/>
            <a:ext cx="2435237" cy="387694"/>
          </a:xfrm>
          <a:prstGeom prst="rect">
            <a:avLst/>
          </a:prstGeom>
          <a:noFill/>
          <a:ln>
            <a:solidFill>
              <a:srgbClr val="EA288C"/>
            </a:solidFill>
          </a:ln>
        </p:spPr>
        <p:txBody>
          <a:bodyPr lIns="91440" tIns="0" rIns="91440" bIns="0" anchor="ctr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cap="none" baseline="0">
                <a:solidFill>
                  <a:srgbClr val="EA288C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LOREM IPSUM DOLOR 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4969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 txBox="1">
            <a:spLocks/>
          </p:cNvSpPr>
          <p:nvPr userDrawn="1"/>
        </p:nvSpPr>
        <p:spPr>
          <a:xfrm>
            <a:off x="6612604" y="4674441"/>
            <a:ext cx="2134943" cy="27384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000" kern="1200" baseline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 smtClean="0">
                <a:latin typeface="Simplon BP Bold"/>
                <a:cs typeface="Simplon BP Bold"/>
              </a:rPr>
              <a:pPr/>
              <a:t>‹nº›</a:t>
            </a:fld>
            <a:endParaRPr lang="en-US" dirty="0">
              <a:latin typeface="Simplon BP Bold"/>
              <a:cs typeface="Simplon BP Bold"/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323038" y="2397054"/>
            <a:ext cx="6085552" cy="152051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cap="none" baseline="0">
                <a:solidFill>
                  <a:srgbClr val="4D4D4D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23037" y="1827189"/>
            <a:ext cx="6085553" cy="28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cap="all" baseline="0">
                <a:solidFill>
                  <a:srgbClr val="4D4D4D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smtClean="0"/>
              <a:t>has id </a:t>
            </a:r>
            <a:r>
              <a:rPr lang="en-US" dirty="0" err="1" smtClean="0"/>
              <a:t>cibo</a:t>
            </a:r>
            <a:r>
              <a:rPr lang="en-US" dirty="0" smtClean="0"/>
              <a:t> </a:t>
            </a:r>
            <a:r>
              <a:rPr lang="en-US" dirty="0" err="1" smtClean="0"/>
              <a:t>quidam</a:t>
            </a:r>
            <a:r>
              <a:rPr lang="en-US" dirty="0" smtClean="0"/>
              <a:t> </a:t>
            </a:r>
            <a:r>
              <a:rPr lang="en-US" dirty="0" err="1" smtClean="0"/>
              <a:t>facilis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23038" y="267315"/>
            <a:ext cx="6085552" cy="13192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 baseline="0">
                <a:solidFill>
                  <a:srgbClr val="4D4D4D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o </a:t>
            </a:r>
            <a:r>
              <a:rPr lang="en-US" dirty="0" err="1" smtClean="0"/>
              <a:t>Título</a:t>
            </a:r>
            <a:r>
              <a:rPr lang="en-US" dirty="0" smtClean="0"/>
              <a:t> do slide </a:t>
            </a:r>
            <a:r>
              <a:rPr lang="en-US" dirty="0" err="1" smtClean="0"/>
              <a:t>aqui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/>
          </a:p>
        </p:txBody>
      </p:sp>
      <p:pic>
        <p:nvPicPr>
          <p:cNvPr id="16" name="Picture 15" descr="marc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01" y="3070224"/>
            <a:ext cx="1338072" cy="128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08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3037" y="1438805"/>
            <a:ext cx="2435237" cy="886272"/>
          </a:xfrm>
          <a:prstGeom prst="rect">
            <a:avLst/>
          </a:prstGeom>
        </p:spPr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323037" y="267315"/>
            <a:ext cx="5180295" cy="8372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>
                <a:solidFill>
                  <a:srgbClr val="EA288C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o </a:t>
            </a:r>
            <a:r>
              <a:rPr lang="en-US" dirty="0" err="1" smtClean="0"/>
              <a:t>Título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/>
          </a:p>
        </p:txBody>
      </p:sp>
      <p:sp>
        <p:nvSpPr>
          <p:cNvPr id="23" name="Slide Number Placeholder 4"/>
          <p:cNvSpPr txBox="1">
            <a:spLocks/>
          </p:cNvSpPr>
          <p:nvPr userDrawn="1"/>
        </p:nvSpPr>
        <p:spPr>
          <a:xfrm>
            <a:off x="6612604" y="4674441"/>
            <a:ext cx="2134943" cy="27384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000" kern="1200" baseline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 smtClean="0">
                <a:latin typeface="Simplon BP Bold"/>
                <a:cs typeface="Simplon BP Bold"/>
              </a:rPr>
              <a:pPr/>
              <a:t>‹nº›</a:t>
            </a:fld>
            <a:endParaRPr lang="en-US" dirty="0">
              <a:latin typeface="Simplon BP Bold"/>
              <a:cs typeface="Simplon BP Bold"/>
            </a:endParaRP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323037" y="2489692"/>
            <a:ext cx="2435237" cy="387694"/>
          </a:xfrm>
          <a:prstGeom prst="rect">
            <a:avLst/>
          </a:prstGeom>
          <a:noFill/>
          <a:ln>
            <a:solidFill>
              <a:srgbClr val="FF6D00"/>
            </a:solidFill>
          </a:ln>
        </p:spPr>
        <p:txBody>
          <a:bodyPr lIns="91440" tIns="0" rIns="91440" bIns="0" anchor="ctr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cap="none" baseline="0">
                <a:solidFill>
                  <a:srgbClr val="FF6D00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LOREM IPSUM DOLOR SIT</a:t>
            </a:r>
            <a:endParaRPr lang="en-US" dirty="0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323037" y="3074433"/>
            <a:ext cx="2435237" cy="886272"/>
          </a:xfrm>
          <a:prstGeom prst="rect">
            <a:avLst/>
          </a:prstGeom>
        </p:spPr>
      </p:sp>
      <p:sp>
        <p:nvSpPr>
          <p:cNvPr id="38" name="Text Placeholder 6"/>
          <p:cNvSpPr>
            <a:spLocks noGrp="1"/>
          </p:cNvSpPr>
          <p:nvPr>
            <p:ph type="body" sz="quarter" idx="43" hasCustomPrompt="1"/>
          </p:nvPr>
        </p:nvSpPr>
        <p:spPr>
          <a:xfrm>
            <a:off x="323037" y="4125320"/>
            <a:ext cx="2435237" cy="387694"/>
          </a:xfrm>
          <a:prstGeom prst="rect">
            <a:avLst/>
          </a:prstGeom>
          <a:noFill/>
          <a:ln>
            <a:solidFill>
              <a:srgbClr val="FF6D00"/>
            </a:solidFill>
          </a:ln>
        </p:spPr>
        <p:txBody>
          <a:bodyPr lIns="91440" tIns="0" rIns="91440" bIns="0" anchor="ctr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cap="none" baseline="0">
                <a:solidFill>
                  <a:srgbClr val="FF6D00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LOREM IPSUM DOLOR SIT</a:t>
            </a:r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3080924" y="1438805"/>
            <a:ext cx="2435237" cy="886272"/>
          </a:xfrm>
          <a:prstGeom prst="rect">
            <a:avLst/>
          </a:prstGeom>
        </p:spPr>
      </p:sp>
      <p:sp>
        <p:nvSpPr>
          <p:cNvPr id="40" name="Text Placeholder 6"/>
          <p:cNvSpPr>
            <a:spLocks noGrp="1"/>
          </p:cNvSpPr>
          <p:nvPr>
            <p:ph type="body" sz="quarter" idx="45" hasCustomPrompt="1"/>
          </p:nvPr>
        </p:nvSpPr>
        <p:spPr>
          <a:xfrm>
            <a:off x="3080924" y="2489692"/>
            <a:ext cx="2435237" cy="387694"/>
          </a:xfrm>
          <a:prstGeom prst="rect">
            <a:avLst/>
          </a:prstGeom>
          <a:noFill/>
          <a:ln>
            <a:solidFill>
              <a:srgbClr val="FF6D00"/>
            </a:solidFill>
          </a:ln>
        </p:spPr>
        <p:txBody>
          <a:bodyPr lIns="91440" tIns="0" rIns="91440" bIns="0" anchor="ctr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cap="none" baseline="0">
                <a:solidFill>
                  <a:srgbClr val="FF6D00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LOREM IPSUM DOLOR SIT</a:t>
            </a:r>
            <a:endParaRPr lang="en-US" dirty="0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5830642" y="1438805"/>
            <a:ext cx="2435237" cy="886272"/>
          </a:xfrm>
          <a:prstGeom prst="rect">
            <a:avLst/>
          </a:prstGeom>
        </p:spPr>
      </p:sp>
      <p:sp>
        <p:nvSpPr>
          <p:cNvPr id="42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5830642" y="2489692"/>
            <a:ext cx="2435237" cy="387694"/>
          </a:xfrm>
          <a:prstGeom prst="rect">
            <a:avLst/>
          </a:prstGeom>
          <a:noFill/>
          <a:ln>
            <a:solidFill>
              <a:srgbClr val="FF6D00"/>
            </a:solidFill>
          </a:ln>
        </p:spPr>
        <p:txBody>
          <a:bodyPr lIns="91440" tIns="0" rIns="91440" bIns="0" anchor="ctr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cap="none" baseline="0">
                <a:solidFill>
                  <a:srgbClr val="FF6D00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LOREM IPSUM DOLOR SIT</a:t>
            </a:r>
            <a:endParaRPr lang="en-US" dirty="0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3080924" y="3074433"/>
            <a:ext cx="2435237" cy="886272"/>
          </a:xfrm>
          <a:prstGeom prst="rect">
            <a:avLst/>
          </a:prstGeom>
        </p:spPr>
      </p:sp>
      <p:sp>
        <p:nvSpPr>
          <p:cNvPr id="44" name="Text Placeholder 6"/>
          <p:cNvSpPr>
            <a:spLocks noGrp="1"/>
          </p:cNvSpPr>
          <p:nvPr>
            <p:ph type="body" sz="quarter" idx="49" hasCustomPrompt="1"/>
          </p:nvPr>
        </p:nvSpPr>
        <p:spPr>
          <a:xfrm>
            <a:off x="3080924" y="4125320"/>
            <a:ext cx="2435237" cy="387694"/>
          </a:xfrm>
          <a:prstGeom prst="rect">
            <a:avLst/>
          </a:prstGeom>
          <a:noFill/>
          <a:ln>
            <a:solidFill>
              <a:srgbClr val="FF6D00"/>
            </a:solidFill>
          </a:ln>
        </p:spPr>
        <p:txBody>
          <a:bodyPr lIns="91440" tIns="0" rIns="91440" bIns="0" anchor="ctr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cap="none" baseline="0">
                <a:solidFill>
                  <a:srgbClr val="FF6D00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LOREM IPSUM DOLOR SIT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50"/>
          </p:nvPr>
        </p:nvSpPr>
        <p:spPr>
          <a:xfrm>
            <a:off x="5830642" y="3074433"/>
            <a:ext cx="2435237" cy="886272"/>
          </a:xfrm>
          <a:prstGeom prst="rect">
            <a:avLst/>
          </a:prstGeom>
        </p:spPr>
      </p:sp>
      <p:sp>
        <p:nvSpPr>
          <p:cNvPr id="46" name="Text Placeholder 6"/>
          <p:cNvSpPr>
            <a:spLocks noGrp="1"/>
          </p:cNvSpPr>
          <p:nvPr>
            <p:ph type="body" sz="quarter" idx="51" hasCustomPrompt="1"/>
          </p:nvPr>
        </p:nvSpPr>
        <p:spPr>
          <a:xfrm>
            <a:off x="5830642" y="4125320"/>
            <a:ext cx="2435237" cy="387694"/>
          </a:xfrm>
          <a:prstGeom prst="rect">
            <a:avLst/>
          </a:prstGeom>
          <a:noFill/>
          <a:ln>
            <a:solidFill>
              <a:srgbClr val="FF6D00"/>
            </a:solidFill>
          </a:ln>
        </p:spPr>
        <p:txBody>
          <a:bodyPr lIns="91440" tIns="0" rIns="91440" bIns="0" anchor="ctr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cap="none" baseline="0">
                <a:solidFill>
                  <a:srgbClr val="FF6D00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LOREM IPSUM DOLOR 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57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3037" y="1438805"/>
            <a:ext cx="2435237" cy="886272"/>
          </a:xfrm>
          <a:prstGeom prst="rect">
            <a:avLst/>
          </a:prstGeom>
        </p:spPr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23037" y="267315"/>
            <a:ext cx="5180295" cy="8372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>
                <a:solidFill>
                  <a:srgbClr val="FF6D00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o </a:t>
            </a:r>
            <a:r>
              <a:rPr lang="en-US" dirty="0" err="1" smtClean="0"/>
              <a:t>Título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323037" y="2489692"/>
            <a:ext cx="2435237" cy="387694"/>
          </a:xfrm>
          <a:prstGeom prst="rect">
            <a:avLst/>
          </a:prstGeom>
          <a:noFill/>
          <a:ln>
            <a:solidFill>
              <a:srgbClr val="EA288C"/>
            </a:solidFill>
          </a:ln>
        </p:spPr>
        <p:txBody>
          <a:bodyPr lIns="91440" tIns="0" rIns="91440" bIns="0" anchor="ctr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cap="none" baseline="0">
                <a:solidFill>
                  <a:srgbClr val="EA288C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LOREM IPSUM DOLOR SIT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323037" y="3074433"/>
            <a:ext cx="2435237" cy="886272"/>
          </a:xfrm>
          <a:prstGeom prst="rect">
            <a:avLst/>
          </a:prstGeom>
        </p:spPr>
      </p:sp>
      <p:sp>
        <p:nvSpPr>
          <p:cNvPr id="19" name="Text Placeholder 6"/>
          <p:cNvSpPr>
            <a:spLocks noGrp="1"/>
          </p:cNvSpPr>
          <p:nvPr>
            <p:ph type="body" sz="quarter" idx="43" hasCustomPrompt="1"/>
          </p:nvPr>
        </p:nvSpPr>
        <p:spPr>
          <a:xfrm>
            <a:off x="323037" y="4125320"/>
            <a:ext cx="2435237" cy="387694"/>
          </a:xfrm>
          <a:prstGeom prst="rect">
            <a:avLst/>
          </a:prstGeom>
          <a:noFill/>
          <a:ln>
            <a:solidFill>
              <a:srgbClr val="EA288C"/>
            </a:solidFill>
          </a:ln>
        </p:spPr>
        <p:txBody>
          <a:bodyPr lIns="91440" tIns="0" rIns="91440" bIns="0" anchor="ctr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cap="none" baseline="0">
                <a:solidFill>
                  <a:srgbClr val="EA288C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LOREM IPSUM DOLOR SIT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3080924" y="1438805"/>
            <a:ext cx="2435237" cy="886272"/>
          </a:xfrm>
          <a:prstGeom prst="rect">
            <a:avLst/>
          </a:prstGeom>
        </p:spPr>
      </p:sp>
      <p:sp>
        <p:nvSpPr>
          <p:cNvPr id="23" name="Text Placeholder 6"/>
          <p:cNvSpPr>
            <a:spLocks noGrp="1"/>
          </p:cNvSpPr>
          <p:nvPr>
            <p:ph type="body" sz="quarter" idx="45" hasCustomPrompt="1"/>
          </p:nvPr>
        </p:nvSpPr>
        <p:spPr>
          <a:xfrm>
            <a:off x="3080924" y="2489692"/>
            <a:ext cx="2435237" cy="387694"/>
          </a:xfrm>
          <a:prstGeom prst="rect">
            <a:avLst/>
          </a:prstGeom>
          <a:noFill/>
          <a:ln>
            <a:solidFill>
              <a:srgbClr val="EA288C"/>
            </a:solidFill>
          </a:ln>
        </p:spPr>
        <p:txBody>
          <a:bodyPr lIns="91440" tIns="0" rIns="91440" bIns="0" anchor="ctr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cap="none" baseline="0">
                <a:solidFill>
                  <a:srgbClr val="EA288C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LOREM IPSUM DOLOR SIT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3080924" y="3074433"/>
            <a:ext cx="2435237" cy="886272"/>
          </a:xfrm>
          <a:prstGeom prst="rect">
            <a:avLst/>
          </a:prstGeom>
        </p:spPr>
      </p:sp>
      <p:sp>
        <p:nvSpPr>
          <p:cNvPr id="25" name="Text Placeholder 6"/>
          <p:cNvSpPr>
            <a:spLocks noGrp="1"/>
          </p:cNvSpPr>
          <p:nvPr>
            <p:ph type="body" sz="quarter" idx="49" hasCustomPrompt="1"/>
          </p:nvPr>
        </p:nvSpPr>
        <p:spPr>
          <a:xfrm>
            <a:off x="3080924" y="4125320"/>
            <a:ext cx="2435237" cy="387694"/>
          </a:xfrm>
          <a:prstGeom prst="rect">
            <a:avLst/>
          </a:prstGeom>
          <a:noFill/>
          <a:ln>
            <a:solidFill>
              <a:srgbClr val="EA288C"/>
            </a:solidFill>
          </a:ln>
        </p:spPr>
        <p:txBody>
          <a:bodyPr lIns="91440" tIns="0" rIns="91440" bIns="0" anchor="ctr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cap="none" baseline="0">
                <a:solidFill>
                  <a:srgbClr val="EA288C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LOREM IPSUM DOLOR SIT</a:t>
            </a:r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50"/>
          </p:nvPr>
        </p:nvSpPr>
        <p:spPr>
          <a:xfrm>
            <a:off x="5830642" y="1438805"/>
            <a:ext cx="2435237" cy="2521900"/>
          </a:xfrm>
          <a:prstGeom prst="rect">
            <a:avLst/>
          </a:prstGeom>
        </p:spPr>
      </p:sp>
      <p:sp>
        <p:nvSpPr>
          <p:cNvPr id="33" name="Text Placeholder 6"/>
          <p:cNvSpPr>
            <a:spLocks noGrp="1"/>
          </p:cNvSpPr>
          <p:nvPr>
            <p:ph type="body" sz="quarter" idx="51" hasCustomPrompt="1"/>
          </p:nvPr>
        </p:nvSpPr>
        <p:spPr>
          <a:xfrm>
            <a:off x="5830642" y="4125320"/>
            <a:ext cx="2435237" cy="387694"/>
          </a:xfrm>
          <a:prstGeom prst="rect">
            <a:avLst/>
          </a:prstGeom>
          <a:noFill/>
          <a:ln>
            <a:solidFill>
              <a:srgbClr val="EA288C"/>
            </a:solidFill>
          </a:ln>
        </p:spPr>
        <p:txBody>
          <a:bodyPr lIns="91440" tIns="0" rIns="91440" bIns="0" anchor="ctr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cap="none" baseline="0">
                <a:solidFill>
                  <a:srgbClr val="EA288C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LOREM IPSUM DOLOR SIT</a:t>
            </a:r>
            <a:endParaRPr lang="en-US" dirty="0"/>
          </a:p>
        </p:txBody>
      </p:sp>
      <p:sp>
        <p:nvSpPr>
          <p:cNvPr id="34" name="Slide Number Placeholder 4"/>
          <p:cNvSpPr txBox="1">
            <a:spLocks/>
          </p:cNvSpPr>
          <p:nvPr userDrawn="1"/>
        </p:nvSpPr>
        <p:spPr>
          <a:xfrm>
            <a:off x="6612604" y="4674441"/>
            <a:ext cx="2134943" cy="27384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000" kern="1200" baseline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 smtClean="0">
                <a:latin typeface="Simplon BP Bold"/>
                <a:cs typeface="Simplon BP Bold"/>
              </a:rPr>
              <a:pPr/>
              <a:t>‹nº›</a:t>
            </a:fld>
            <a:endParaRPr lang="en-US" dirty="0">
              <a:latin typeface="Simplon BP Bold"/>
              <a:cs typeface="Simplon BP Bold"/>
            </a:endParaRPr>
          </a:p>
        </p:txBody>
      </p:sp>
    </p:spTree>
    <p:extLst>
      <p:ext uri="{BB962C8B-B14F-4D97-AF65-F5344CB8AC3E}">
        <p14:creationId xmlns:p14="http://schemas.microsoft.com/office/powerpoint/2010/main" val="2199315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 txBox="1">
            <a:spLocks/>
          </p:cNvSpPr>
          <p:nvPr userDrawn="1"/>
        </p:nvSpPr>
        <p:spPr>
          <a:xfrm>
            <a:off x="6612604" y="4674441"/>
            <a:ext cx="2134943" cy="273844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000" kern="1200" baseline="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 smtClean="0">
                <a:latin typeface="Simplon BP Bold"/>
                <a:cs typeface="Simplon BP Bold"/>
              </a:rPr>
              <a:pPr/>
              <a:t>‹nº›</a:t>
            </a:fld>
            <a:endParaRPr lang="en-US" dirty="0">
              <a:latin typeface="Simplon BP Bold"/>
              <a:cs typeface="Simplon BP Bold"/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323038" y="2397054"/>
            <a:ext cx="6085552" cy="152051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cap="none" baseline="0">
                <a:solidFill>
                  <a:srgbClr val="4D4D4D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23037" y="1827189"/>
            <a:ext cx="6085553" cy="28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cap="all" baseline="0">
                <a:solidFill>
                  <a:srgbClr val="4D4D4D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smtClean="0"/>
              <a:t>has id </a:t>
            </a:r>
            <a:r>
              <a:rPr lang="en-US" dirty="0" err="1" smtClean="0"/>
              <a:t>cibo</a:t>
            </a:r>
            <a:r>
              <a:rPr lang="en-US" dirty="0" smtClean="0"/>
              <a:t> </a:t>
            </a:r>
            <a:r>
              <a:rPr lang="en-US" dirty="0" err="1" smtClean="0"/>
              <a:t>quidam</a:t>
            </a:r>
            <a:r>
              <a:rPr lang="en-US" dirty="0" smtClean="0"/>
              <a:t> </a:t>
            </a:r>
            <a:r>
              <a:rPr lang="en-US" dirty="0" err="1" smtClean="0"/>
              <a:t>facilis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23038" y="267315"/>
            <a:ext cx="6085552" cy="13192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 baseline="0">
                <a:solidFill>
                  <a:srgbClr val="4D4D4D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o </a:t>
            </a:r>
            <a:r>
              <a:rPr lang="en-US" dirty="0" err="1" smtClean="0"/>
              <a:t>Título</a:t>
            </a:r>
            <a:r>
              <a:rPr lang="en-US" dirty="0" smtClean="0"/>
              <a:t> do slide </a:t>
            </a:r>
            <a:r>
              <a:rPr lang="en-US" dirty="0" err="1" smtClean="0"/>
              <a:t>aqui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/>
          </a:p>
        </p:txBody>
      </p:sp>
      <p:pic>
        <p:nvPicPr>
          <p:cNvPr id="16" name="Picture 15" descr="marca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01" y="3070224"/>
            <a:ext cx="1338072" cy="128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96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089852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6609625"/>
              </p:ext>
            </p:extLst>
          </p:nvPr>
        </p:nvGraphicFramePr>
        <p:xfrm>
          <a:off x="2278" y="1288"/>
          <a:ext cx="1619" cy="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483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78" y="1288"/>
                        <a:ext cx="1619" cy="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 userDrawn="1"/>
        </p:nvSpPr>
        <p:spPr>
          <a:xfrm>
            <a:off x="0" y="2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1B0B5"/>
              </a:gs>
              <a:gs pos="70000">
                <a:srgbClr val="009AA6"/>
              </a:gs>
              <a:gs pos="97000">
                <a:srgbClr val="0088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270" tIns="45138" rIns="90270" bIns="45138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pt-PT" sz="1600">
              <a:solidFill>
                <a:srgbClr val="FFFFFF"/>
              </a:solidFill>
            </a:endParaRPr>
          </a:p>
        </p:txBody>
      </p:sp>
      <p:sp>
        <p:nvSpPr>
          <p:cNvPr id="4" name="Working Draft Text" hidden="1"/>
          <p:cNvSpPr txBox="1">
            <a:spLocks noChangeArrowheads="1"/>
          </p:cNvSpPr>
          <p:nvPr/>
        </p:nvSpPr>
        <p:spPr bwMode="auto">
          <a:xfrm>
            <a:off x="3707906" y="262993"/>
            <a:ext cx="993862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sz="900" b="1" smtClean="0">
                <a:solidFill>
                  <a:srgbClr val="FFFFFF"/>
                </a:solidFill>
                <a:latin typeface="Arial"/>
              </a:rPr>
              <a:t>WORKING DRAFT</a:t>
            </a:r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auto">
          <a:xfrm>
            <a:off x="8614312" y="27941"/>
            <a:ext cx="301290" cy="9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pt-PT" sz="80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>
            <a:off x="3707905" y="382042"/>
            <a:ext cx="3334246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smtClean="0">
                <a:solidFill>
                  <a:srgbClr val="FFFFFF"/>
                </a:solidFill>
                <a:latin typeface="Arial"/>
              </a:rPr>
              <a:t>Last Modified 12/06/2015 13:09 E. South America Standard Time</a:t>
            </a:r>
            <a:endParaRPr lang="pt-PT" sz="90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auto">
          <a:xfrm>
            <a:off x="3707904" y="502312"/>
            <a:ext cx="2423740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smtClean="0">
                <a:solidFill>
                  <a:srgbClr val="FFFFFF"/>
                </a:solidFill>
                <a:latin typeface="Arial"/>
              </a:rPr>
              <a:t>Printed 15-04-2015 17:43 Bahia Standard Time</a:t>
            </a:r>
            <a:endParaRPr lang="pt-PT" sz="900" smtClean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8" name="McK Title Elements"/>
          <p:cNvGrpSpPr>
            <a:grpSpLocks/>
          </p:cNvGrpSpPr>
          <p:nvPr/>
        </p:nvGrpSpPr>
        <p:grpSpPr bwMode="auto">
          <a:xfrm>
            <a:off x="23" y="494"/>
            <a:ext cx="9140760" cy="5144715"/>
            <a:chOff x="0" y="0"/>
            <a:chExt cx="5643" cy="4235"/>
          </a:xfrm>
        </p:grpSpPr>
        <p:sp>
          <p:nvSpPr>
            <p:cNvPr id="9" name="McK Document type" hidden="1"/>
            <p:cNvSpPr txBox="1">
              <a:spLocks noChangeArrowheads="1"/>
            </p:cNvSpPr>
            <p:nvPr/>
          </p:nvSpPr>
          <p:spPr bwMode="auto">
            <a:xfrm>
              <a:off x="2278" y="3065"/>
              <a:ext cx="3109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PT" sz="1400" smtClean="0">
                  <a:solidFill>
                    <a:srgbClr val="FFFFFF"/>
                  </a:solidFill>
                  <a:latin typeface="Arial"/>
                </a:rPr>
                <a:t>Document type</a:t>
              </a:r>
            </a:p>
          </p:txBody>
        </p:sp>
        <p:sp>
          <p:nvSpPr>
            <p:cNvPr id="10" name="McK Date" hidden="1"/>
            <p:cNvSpPr txBox="1">
              <a:spLocks noChangeArrowheads="1"/>
            </p:cNvSpPr>
            <p:nvPr/>
          </p:nvSpPr>
          <p:spPr bwMode="auto">
            <a:xfrm>
              <a:off x="2278" y="3275"/>
              <a:ext cx="3109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PT" sz="1400" smtClean="0">
                  <a:solidFill>
                    <a:srgbClr val="FFFFFF"/>
                  </a:solidFill>
                  <a:latin typeface="Arial"/>
                </a:rPr>
                <a:t>Date</a:t>
              </a:r>
            </a:p>
          </p:txBody>
        </p:sp>
        <p:sp>
          <p:nvSpPr>
            <p:cNvPr id="11" name="McK Disclaimer" hidden="1"/>
            <p:cNvSpPr>
              <a:spLocks noChangeArrowheads="1"/>
            </p:cNvSpPr>
            <p:nvPr/>
          </p:nvSpPr>
          <p:spPr bwMode="auto">
            <a:xfrm>
              <a:off x="2278" y="3665"/>
              <a:ext cx="3226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79455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PT" sz="800" smtClean="0">
                  <a:solidFill>
                    <a:srgbClr val="FFFFFF"/>
                  </a:solidFill>
                </a:rPr>
                <a:t>CONFIDENTIAL AND PROPRIETARY</a:t>
              </a:r>
            </a:p>
            <a:p>
              <a:pPr defTabSz="79455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PT" sz="800" smtClean="0">
                  <a:solidFill>
                    <a:srgbClr val="FFFFFF"/>
                  </a:solidFill>
                </a:rPr>
                <a:t>Any use of this material without specific permission of McKinsey &amp; Company is strictly prohibited</a:t>
              </a:r>
              <a:endParaRPr lang="pt-PT" sz="800">
                <a:solidFill>
                  <a:srgbClr val="FFFFFF"/>
                </a:solidFill>
              </a:endParaRPr>
            </a:p>
          </p:txBody>
        </p:sp>
        <p:sp>
          <p:nvSpPr>
            <p:cNvPr id="12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pt-PT" sz="1600">
                <a:solidFill>
                  <a:srgbClr val="000000"/>
                </a:solidFill>
              </a:endParaRPr>
            </a:p>
          </p:txBody>
        </p:sp>
        <p:sp>
          <p:nvSpPr>
            <p:cNvPr id="13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pt-PT" sz="1600">
                <a:solidFill>
                  <a:srgbClr val="000000"/>
                </a:solidFill>
              </a:endParaRPr>
            </a:p>
          </p:txBody>
        </p:sp>
        <p:sp>
          <p:nvSpPr>
            <p:cNvPr id="14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pt-PT" sz="1600">
                <a:solidFill>
                  <a:srgbClr val="000000"/>
                </a:solidFill>
              </a:endParaRPr>
            </a:p>
          </p:txBody>
        </p:sp>
      </p:grpSp>
      <p:pic>
        <p:nvPicPr>
          <p:cNvPr id="18" name="TitleBottomBarBW" hidden="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090" y="4930919"/>
            <a:ext cx="1670055" cy="14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707935" y="1633211"/>
            <a:ext cx="5036084" cy="984885"/>
          </a:xfrm>
          <a:prstGeom prst="rect">
            <a:avLst/>
          </a:prstGeom>
        </p:spPr>
        <p:txBody>
          <a:bodyPr/>
          <a:lstStyle>
            <a:lvl1pPr>
              <a:defRPr sz="3200" b="1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pt-PT" noProof="0" smtClean="0"/>
              <a:t>Click to edit Master title style</a:t>
            </a:r>
            <a:endParaRPr lang="pt-PT" noProof="0" dirty="0" smtClean="0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707935" y="2959274"/>
            <a:ext cx="5036084" cy="215444"/>
          </a:xfrm>
        </p:spPr>
        <p:txBody>
          <a:bodyPr>
            <a:spAutoFit/>
          </a:bodyPr>
          <a:lstStyle>
            <a:lvl1pPr>
              <a:defRPr sz="140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pt-PT" noProof="0" smtClean="0"/>
              <a:t>Click to edit Master subtitle style</a:t>
            </a:r>
          </a:p>
        </p:txBody>
      </p:sp>
      <p:pic>
        <p:nvPicPr>
          <p:cNvPr id="21" name="Picture 9" descr="PPT Aqua_Bases-02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7638" r="50000" b="27725"/>
          <a:stretch>
            <a:fillRect/>
          </a:stretch>
        </p:blipFill>
        <p:spPr bwMode="auto">
          <a:xfrm>
            <a:off x="379043" y="1400677"/>
            <a:ext cx="3204044" cy="234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844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cK 2. 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121490" y="176168"/>
            <a:ext cx="8275764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baseline="0">
                <a:latin typeface="+mj-lt"/>
                <a:ea typeface="+mj-ea"/>
              </a:defRPr>
            </a:lvl1pPr>
          </a:lstStyle>
          <a:p>
            <a:pPr lvl="0"/>
            <a:r>
              <a:rPr lang="pt-PT" noProof="0" smtClean="0"/>
              <a:t>Click to edit Master title style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29650" y="4819650"/>
            <a:ext cx="303141" cy="22180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lang="en-US" sz="10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2C328C1-A84F-4A39-A664-DBA00541A8C6}" type="slidenum">
              <a:rPr>
                <a:solidFill>
                  <a:srgbClr val="000000"/>
                </a:solidFill>
              </a:rPr>
              <a:pPr/>
              <a:t>‹nº›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837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328C1-A84F-4A39-A664-DBA00541A8C6}" type="slidenum">
              <a:rPr>
                <a:solidFill>
                  <a:srgbClr val="000000"/>
                </a:solidFill>
              </a:rPr>
              <a:pPr/>
              <a:t>‹nº›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465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12699875"/>
              </p:ext>
            </p:extLst>
          </p:nvPr>
        </p:nvGraphicFramePr>
        <p:xfrm>
          <a:off x="1627" y="1216"/>
          <a:ext cx="1619" cy="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529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7" y="1216"/>
                        <a:ext cx="1619" cy="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1B0B5"/>
              </a:gs>
              <a:gs pos="70000">
                <a:srgbClr val="009AA6"/>
              </a:gs>
              <a:gs pos="97000">
                <a:srgbClr val="0088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pt-PT" sz="1600">
              <a:solidFill>
                <a:srgbClr val="FFFFFF"/>
              </a:solidFill>
            </a:endParaRPr>
          </a:p>
        </p:txBody>
      </p:sp>
      <p:sp>
        <p:nvSpPr>
          <p:cNvPr id="4" name="Working Draft Text" hidden="1"/>
          <p:cNvSpPr txBox="1">
            <a:spLocks noChangeArrowheads="1"/>
          </p:cNvSpPr>
          <p:nvPr/>
        </p:nvSpPr>
        <p:spPr bwMode="auto">
          <a:xfrm>
            <a:off x="3707904" y="262405"/>
            <a:ext cx="993862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sz="900" b="1" smtClean="0">
                <a:solidFill>
                  <a:srgbClr val="FFFFFF"/>
                </a:solidFill>
                <a:latin typeface="Arial"/>
              </a:rPr>
              <a:t>WORKING DRAFT</a:t>
            </a:r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auto">
          <a:xfrm>
            <a:off x="8614312" y="27941"/>
            <a:ext cx="301290" cy="9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pt-PT" sz="8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>
            <a:off x="3707904" y="381456"/>
            <a:ext cx="3334246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smtClean="0">
                <a:solidFill>
                  <a:srgbClr val="FFFFFF"/>
                </a:solidFill>
                <a:latin typeface="Arial"/>
              </a:rPr>
              <a:t>Last Modified 28/08/2015 12:00 E. South America Standard Time</a:t>
            </a:r>
            <a:endParaRPr lang="pt-PT" sz="90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auto">
          <a:xfrm>
            <a:off x="3707904" y="501723"/>
            <a:ext cx="3013646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smtClean="0">
                <a:solidFill>
                  <a:srgbClr val="FFFFFF"/>
                </a:solidFill>
                <a:latin typeface="Arial"/>
              </a:rPr>
              <a:t>Printed 28/08/2015 03:04 E. South America Standard Time</a:t>
            </a:r>
            <a:endParaRPr lang="pt-PT" sz="900" smtClean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8" name="McK Title Elements"/>
          <p:cNvGrpSpPr>
            <a:grpSpLocks/>
          </p:cNvGrpSpPr>
          <p:nvPr/>
        </p:nvGrpSpPr>
        <p:grpSpPr bwMode="auto">
          <a:xfrm>
            <a:off x="7" y="6"/>
            <a:ext cx="9140760" cy="5144715"/>
            <a:chOff x="0" y="0"/>
            <a:chExt cx="5643" cy="4235"/>
          </a:xfrm>
        </p:grpSpPr>
        <p:sp>
          <p:nvSpPr>
            <p:cNvPr id="9" name="McK Document type" hidden="1"/>
            <p:cNvSpPr txBox="1">
              <a:spLocks noChangeArrowheads="1"/>
            </p:cNvSpPr>
            <p:nvPr/>
          </p:nvSpPr>
          <p:spPr bwMode="auto">
            <a:xfrm>
              <a:off x="2278" y="3065"/>
              <a:ext cx="3109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PT" sz="1400" smtClean="0">
                  <a:solidFill>
                    <a:srgbClr val="FFFFFF"/>
                  </a:solidFill>
                  <a:latin typeface="Arial"/>
                </a:rPr>
                <a:t>Document type</a:t>
              </a:r>
              <a:endParaRPr lang="pt-PT" sz="140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" name="McK Date" hidden="1"/>
            <p:cNvSpPr txBox="1">
              <a:spLocks noChangeArrowheads="1"/>
            </p:cNvSpPr>
            <p:nvPr/>
          </p:nvSpPr>
          <p:spPr bwMode="auto">
            <a:xfrm>
              <a:off x="2278" y="3275"/>
              <a:ext cx="3109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PT" sz="1400" smtClean="0">
                  <a:solidFill>
                    <a:srgbClr val="FFFFFF"/>
                  </a:solidFill>
                  <a:latin typeface="Arial"/>
                </a:rPr>
                <a:t>Date</a:t>
              </a:r>
            </a:p>
          </p:txBody>
        </p:sp>
        <p:sp>
          <p:nvSpPr>
            <p:cNvPr id="11" name="McK Disclaimer" hidden="1"/>
            <p:cNvSpPr>
              <a:spLocks noChangeArrowheads="1"/>
            </p:cNvSpPr>
            <p:nvPr/>
          </p:nvSpPr>
          <p:spPr bwMode="auto">
            <a:xfrm>
              <a:off x="2278" y="3665"/>
              <a:ext cx="3226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0486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PT" sz="800" smtClean="0">
                  <a:solidFill>
                    <a:srgbClr val="FFFFFF"/>
                  </a:solidFill>
                </a:rPr>
                <a:t>CONFIDENTIAL AND PROPRIETARY</a:t>
              </a:r>
            </a:p>
            <a:p>
              <a:pPr defTabSz="80486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PT" sz="800" smtClean="0">
                  <a:solidFill>
                    <a:srgbClr val="FFFFFF"/>
                  </a:solidFill>
                </a:rPr>
                <a:t>Any use of this material without specific permission of McKinsey &amp; Company is strictly prohibited</a:t>
              </a:r>
              <a:endParaRPr lang="pt-PT" sz="800">
                <a:solidFill>
                  <a:srgbClr val="FFFFFF"/>
                </a:solidFill>
              </a:endParaRPr>
            </a:p>
          </p:txBody>
        </p:sp>
        <p:sp>
          <p:nvSpPr>
            <p:cNvPr id="12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pt-PT" sz="1600">
                <a:solidFill>
                  <a:srgbClr val="000000"/>
                </a:solidFill>
              </a:endParaRPr>
            </a:p>
          </p:txBody>
        </p:sp>
        <p:sp>
          <p:nvSpPr>
            <p:cNvPr id="13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pt-PT" sz="1600">
                <a:solidFill>
                  <a:srgbClr val="000000"/>
                </a:solidFill>
              </a:endParaRPr>
            </a:p>
          </p:txBody>
        </p:sp>
        <p:sp>
          <p:nvSpPr>
            <p:cNvPr id="14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pt-PT" sz="1600">
                <a:solidFill>
                  <a:srgbClr val="000000"/>
                </a:solidFill>
              </a:endParaRPr>
            </a:p>
          </p:txBody>
        </p:sp>
      </p:grpSp>
      <p:pic>
        <p:nvPicPr>
          <p:cNvPr id="18" name="TitleBottomBarBW" hidden="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066" y="4930909"/>
            <a:ext cx="1670055" cy="14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707904" y="1632709"/>
            <a:ext cx="5036084" cy="984885"/>
          </a:xfrm>
          <a:prstGeom prst="rect">
            <a:avLst/>
          </a:prstGeom>
        </p:spPr>
        <p:txBody>
          <a:bodyPr/>
          <a:lstStyle>
            <a:lvl1pPr>
              <a:defRPr sz="3200" b="1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pt-PT" noProof="0" smtClean="0"/>
              <a:t>Click to edit Master title style</a:t>
            </a:r>
            <a:endParaRPr lang="pt-PT" noProof="0" dirty="0" smtClean="0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707904" y="2959274"/>
            <a:ext cx="5036084" cy="215444"/>
          </a:xfrm>
        </p:spPr>
        <p:txBody>
          <a:bodyPr>
            <a:spAutoFit/>
          </a:bodyPr>
          <a:lstStyle>
            <a:lvl1pPr>
              <a:defRPr sz="140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pt-PT" noProof="0" smtClean="0"/>
              <a:t>Click to edit Master subtitle style</a:t>
            </a:r>
          </a:p>
        </p:txBody>
      </p:sp>
      <p:pic>
        <p:nvPicPr>
          <p:cNvPr id="21" name="Picture 9" descr="PPT Aqua_Bases-02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7638" r="50000" b="27725"/>
          <a:stretch>
            <a:fillRect/>
          </a:stretch>
        </p:blipFill>
        <p:spPr bwMode="auto">
          <a:xfrm>
            <a:off x="250671" y="381450"/>
            <a:ext cx="3665991" cy="267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5820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396747" y="4748981"/>
            <a:ext cx="717941" cy="239986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58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cK 2. 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121489" y="176148"/>
            <a:ext cx="8275764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baseline="0">
                <a:latin typeface="+mj-lt"/>
                <a:ea typeface="+mj-ea"/>
              </a:defRPr>
            </a:lvl1pPr>
          </a:lstStyle>
          <a:p>
            <a:pPr lvl="0"/>
            <a:r>
              <a:rPr lang="pt-PT" noProof="0" smtClean="0"/>
              <a:t>Click to edit Master title style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20126" y="4810125"/>
            <a:ext cx="312492" cy="231331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lang="en-US" sz="10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2C328C1-A84F-4A39-A664-DBA00541A8C6}" type="slidenum">
              <a:rPr>
                <a:solidFill>
                  <a:srgbClr val="000000"/>
                </a:solidFill>
              </a:rPr>
              <a:pPr/>
              <a:t>‹nº›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058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328C1-A84F-4A39-A664-DBA00541A8C6}" type="slidenum">
              <a:rPr>
                <a:solidFill>
                  <a:srgbClr val="000000"/>
                </a:solidFill>
              </a:rPr>
              <a:pPr/>
              <a:t>‹nº›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3298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438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3665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715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993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074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471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663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95385" y="274719"/>
            <a:ext cx="8208963" cy="784225"/>
          </a:xfrm>
          <a:prstGeom prst="rect">
            <a:avLst/>
          </a:prstGeom>
        </p:spPr>
        <p:txBody>
          <a:bodyPr/>
          <a:lstStyle/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8"/>
          </p:nvPr>
        </p:nvSpPr>
        <p:spPr>
          <a:xfrm>
            <a:off x="539776" y="710331"/>
            <a:ext cx="8496300" cy="3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46" tIns="45276" rIns="90546" bIns="45276">
            <a:spAutoFit/>
          </a:bodyPr>
          <a:lstStyle>
            <a:lvl1pPr>
              <a:buNone/>
              <a:defRPr kumimoji="0" lang="pt-BR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charset="0"/>
                <a:ea typeface="MS Gothic" charset="-128"/>
                <a:cs typeface="+mn-cs"/>
              </a:defRPr>
            </a:lvl1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9"/>
          </p:nvPr>
        </p:nvSpPr>
        <p:spPr>
          <a:xfrm>
            <a:off x="8100488" y="4866038"/>
            <a:ext cx="503859" cy="2746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83F431-8AFC-43AC-B91F-636EEDDE67EE}" type="slidenum">
              <a:rPr>
                <a:solidFill>
                  <a:srgbClr val="FFFFFF">
                    <a:lumMod val="65000"/>
                  </a:srgbClr>
                </a:solidFill>
              </a:rPr>
              <a:pPr>
                <a:defRPr/>
              </a:pPr>
              <a:t>‹nº›</a:t>
            </a:fld>
            <a:endParaRPr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Date Placeholder 14"/>
          <p:cNvSpPr>
            <a:spLocks noGrp="1"/>
          </p:cNvSpPr>
          <p:nvPr>
            <p:ph type="dt" sz="half" idx="20"/>
          </p:nvPr>
        </p:nvSpPr>
        <p:spPr>
          <a:xfrm>
            <a:off x="517537" y="4893470"/>
            <a:ext cx="1911350" cy="250031"/>
          </a:xfrm>
          <a:prstGeom prst="rect">
            <a:avLst/>
          </a:prstGeom>
          <a:ln/>
        </p:spPr>
        <p:txBody>
          <a:bodyPr lIns="90546" tIns="45276" rIns="90546" bIns="45276"/>
          <a:lstStyle>
            <a:lvl1pPr>
              <a:defRPr/>
            </a:lvl1pPr>
          </a:lstStyle>
          <a:p>
            <a:pPr defTabSz="452709">
              <a:defRPr/>
            </a:pPr>
            <a:endParaRPr lang="pt-BR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21"/>
          </p:nvPr>
        </p:nvSpPr>
        <p:spPr>
          <a:xfrm>
            <a:off x="2428875" y="4894660"/>
            <a:ext cx="5500688" cy="248840"/>
          </a:xfrm>
          <a:prstGeom prst="rect">
            <a:avLst/>
          </a:prstGeom>
          <a:ln/>
        </p:spPr>
        <p:txBody>
          <a:bodyPr lIns="90546" tIns="45276" rIns="90546" bIns="45276"/>
          <a:lstStyle>
            <a:lvl1pPr>
              <a:defRPr/>
            </a:lvl1pPr>
          </a:lstStyle>
          <a:p>
            <a:pPr defTabSz="452709">
              <a:defRPr/>
            </a:pPr>
            <a:endParaRPr lang="pt-BR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9623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6127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234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597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348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95385" y="274719"/>
            <a:ext cx="8208963" cy="784225"/>
          </a:xfrm>
          <a:prstGeom prst="rect">
            <a:avLst/>
          </a:prstGeom>
        </p:spPr>
        <p:txBody>
          <a:bodyPr/>
          <a:lstStyle/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8"/>
          </p:nvPr>
        </p:nvSpPr>
        <p:spPr>
          <a:xfrm>
            <a:off x="539776" y="710331"/>
            <a:ext cx="8496300" cy="3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46" tIns="45276" rIns="90546" bIns="45276">
            <a:spAutoFit/>
          </a:bodyPr>
          <a:lstStyle>
            <a:lvl1pPr>
              <a:buNone/>
              <a:defRPr kumimoji="0" lang="pt-BR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charset="0"/>
                <a:ea typeface="MS Gothic" charset="-128"/>
                <a:cs typeface="+mn-cs"/>
              </a:defRPr>
            </a:lvl1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9"/>
          </p:nvPr>
        </p:nvSpPr>
        <p:spPr>
          <a:xfrm>
            <a:off x="8100488" y="4866038"/>
            <a:ext cx="503859" cy="2746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83F431-8AFC-43AC-B91F-636EEDDE67EE}" type="slidenum">
              <a:rPr>
                <a:solidFill>
                  <a:srgbClr val="FFFFFF">
                    <a:lumMod val="65000"/>
                  </a:srgbClr>
                </a:solidFill>
              </a:rPr>
              <a:pPr>
                <a:defRPr/>
              </a:pPr>
              <a:t>‹nº›</a:t>
            </a:fld>
            <a:endParaRPr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Date Placeholder 14"/>
          <p:cNvSpPr>
            <a:spLocks noGrp="1"/>
          </p:cNvSpPr>
          <p:nvPr>
            <p:ph type="dt" sz="half" idx="20"/>
          </p:nvPr>
        </p:nvSpPr>
        <p:spPr>
          <a:xfrm>
            <a:off x="517537" y="4893470"/>
            <a:ext cx="1911350" cy="250031"/>
          </a:xfrm>
          <a:prstGeom prst="rect">
            <a:avLst/>
          </a:prstGeom>
          <a:ln/>
        </p:spPr>
        <p:txBody>
          <a:bodyPr lIns="90546" tIns="45276" rIns="90546" bIns="45276"/>
          <a:lstStyle>
            <a:lvl1pPr>
              <a:defRPr/>
            </a:lvl1pPr>
          </a:lstStyle>
          <a:p>
            <a:pPr defTabSz="452709">
              <a:defRPr/>
            </a:pPr>
            <a:endParaRPr lang="pt-BR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21"/>
          </p:nvPr>
        </p:nvSpPr>
        <p:spPr>
          <a:xfrm>
            <a:off x="2428875" y="4894660"/>
            <a:ext cx="5500688" cy="248840"/>
          </a:xfrm>
          <a:prstGeom prst="rect">
            <a:avLst/>
          </a:prstGeom>
          <a:ln/>
        </p:spPr>
        <p:txBody>
          <a:bodyPr lIns="90546" tIns="45276" rIns="90546" bIns="45276"/>
          <a:lstStyle>
            <a:lvl1pPr>
              <a:defRPr/>
            </a:lvl1pPr>
          </a:lstStyle>
          <a:p>
            <a:pPr defTabSz="452709">
              <a:defRPr/>
            </a:pPr>
            <a:endParaRPr lang="pt-BR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33497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09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396747" y="4748981"/>
            <a:ext cx="717941" cy="239986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429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333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Blank">
    <p:bg>
      <p:bgPr>
        <a:gradFill flip="none" rotWithShape="1">
          <a:gsLst>
            <a:gs pos="0">
              <a:srgbClr val="00CEFF">
                <a:alpha val="30000"/>
              </a:srgbClr>
            </a:gs>
            <a:gs pos="80000">
              <a:schemeClr val="bg1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23037" y="267316"/>
            <a:ext cx="4522527" cy="5432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 baseline="0">
                <a:solidFill>
                  <a:srgbClr val="A02BFF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smtClean="0"/>
              <a:t>Obrigado.</a:t>
            </a:r>
            <a:endParaRPr lang="en-US" dirty="0"/>
          </a:p>
        </p:txBody>
      </p:sp>
      <p:pic>
        <p:nvPicPr>
          <p:cNvPr id="5" name="Picture 4" descr="obrigado-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26"/>
          <a:stretch/>
        </p:blipFill>
        <p:spPr>
          <a:xfrm>
            <a:off x="772380" y="-13295"/>
            <a:ext cx="3099195" cy="5156795"/>
          </a:xfrm>
          <a:prstGeom prst="rect">
            <a:avLst/>
          </a:prstGeom>
        </p:spPr>
      </p:pic>
      <p:pic>
        <p:nvPicPr>
          <p:cNvPr id="6" name="Picture 5" descr="obrigado-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0"/>
          <a:stretch/>
        </p:blipFill>
        <p:spPr>
          <a:xfrm>
            <a:off x="5495636" y="-92364"/>
            <a:ext cx="2645075" cy="515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023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054402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944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5615855" cy="784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02B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1248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467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670761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F6F597C-7282-4B68-8635-1AB4C1CF1A07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11/08/2017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EA5310-A1A2-4A74-BE06-D50AF2203BA9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4473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769050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7789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421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721814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758554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019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38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lhaExpandida2_laranja-16x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23037" y="1835464"/>
            <a:ext cx="3803592" cy="7362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cap="all" baseline="0">
                <a:solidFill>
                  <a:schemeClr val="bg1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smtClean="0"/>
              <a:t>has </a:t>
            </a:r>
            <a:br>
              <a:rPr lang="en-US" dirty="0" smtClean="0"/>
            </a:br>
            <a:r>
              <a:rPr lang="en-US" dirty="0" smtClean="0"/>
              <a:t>id </a:t>
            </a:r>
            <a:r>
              <a:rPr lang="en-US" dirty="0" err="1" smtClean="0"/>
              <a:t>cibo</a:t>
            </a:r>
            <a:r>
              <a:rPr lang="en-US" dirty="0" smtClean="0"/>
              <a:t> </a:t>
            </a:r>
            <a:r>
              <a:rPr lang="en-US" dirty="0" err="1" smtClean="0"/>
              <a:t>quidam</a:t>
            </a:r>
            <a:r>
              <a:rPr lang="en-US" dirty="0" smtClean="0"/>
              <a:t> </a:t>
            </a:r>
            <a:r>
              <a:rPr lang="en-US" dirty="0" err="1" smtClean="0"/>
              <a:t>facilis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23038" y="267315"/>
            <a:ext cx="3803590" cy="13303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>
                <a:solidFill>
                  <a:srgbClr val="FFFF00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o </a:t>
            </a:r>
            <a:r>
              <a:rPr lang="en-US" dirty="0" err="1" smtClean="0"/>
              <a:t>Título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do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65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83838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de-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168836"/>
            <a:ext cx="8229600" cy="665163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l" fontAlgn="base">
              <a:lnSpc>
                <a:spcPts val="5600"/>
              </a:lnSpc>
              <a:spcAft>
                <a:spcPct val="0"/>
              </a:spcAft>
            </a:pPr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4890407"/>
            <a:ext cx="457200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pt-B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101254"/>
            <a:ext cx="3568615" cy="170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  <a:latin typeface="Simplon Oi Headline" charset="0"/>
                <a:ea typeface="Simplon Oi Headline" charset="0"/>
                <a:cs typeface="Simplon Oi Headline" charset="0"/>
              </a:defRPr>
            </a:lvl1pPr>
          </a:lstStyle>
          <a:p>
            <a:r>
              <a:rPr lang="pt-BR" dirty="0" smtClean="0">
                <a:solidFill>
                  <a:srgbClr val="FF6D00"/>
                </a:solidFill>
              </a:rPr>
              <a:t>&lt;PROJETO XPTO&gt;</a:t>
            </a:r>
            <a:endParaRPr lang="pt-BR" dirty="0">
              <a:solidFill>
                <a:srgbClr val="FF6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3771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649252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8627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9211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589182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de-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168836"/>
            <a:ext cx="8229600" cy="665163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l" fontAlgn="base">
              <a:lnSpc>
                <a:spcPts val="5600"/>
              </a:lnSpc>
              <a:spcAft>
                <a:spcPct val="0"/>
              </a:spcAft>
            </a:pPr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4890407"/>
            <a:ext cx="457200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pt-B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101254"/>
            <a:ext cx="3568615" cy="170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  <a:latin typeface="Simplon Oi Headline" charset="0"/>
                <a:ea typeface="Simplon Oi Headline" charset="0"/>
                <a:cs typeface="Simplon Oi Headline" charset="0"/>
              </a:defRPr>
            </a:lvl1pPr>
          </a:lstStyle>
          <a:p>
            <a:r>
              <a:rPr lang="pt-BR" dirty="0" smtClean="0">
                <a:solidFill>
                  <a:srgbClr val="FF6D00"/>
                </a:solidFill>
              </a:rPr>
              <a:t>&lt;PROJETO XPTO&gt;</a:t>
            </a:r>
            <a:endParaRPr lang="pt-BR" dirty="0">
              <a:solidFill>
                <a:srgbClr val="FF6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986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9F37FE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9F37FE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pt-BR" sz="2100" dirty="0" smtClean="0">
                <a:solidFill>
                  <a:srgbClr val="9F37FE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9F37FE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chemeClr val="accent1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3770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2838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12393147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gradFill flip="none" rotWithShape="1">
          <a:gsLst>
            <a:gs pos="100000">
              <a:srgbClr val="FFFF00"/>
            </a:gs>
            <a:gs pos="0">
              <a:srgbClr val="EA288C"/>
            </a:gs>
            <a:gs pos="50000">
              <a:srgbClr val="FF6D00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612604" y="4674441"/>
            <a:ext cx="2134943" cy="27384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 smtClean="0">
                <a:latin typeface="Simplon BP Bold"/>
                <a:cs typeface="Simplon BP Bold"/>
              </a:rPr>
              <a:pPr/>
              <a:t>‹nº›</a:t>
            </a:fld>
            <a:endParaRPr lang="en-US" dirty="0">
              <a:latin typeface="Simplon BP Bold"/>
              <a:cs typeface="Simplon BP Bold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0419" y="965607"/>
            <a:ext cx="3425825" cy="22748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ts val="14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bg1"/>
                </a:solidFill>
                <a:latin typeface="Simplon BP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357758" y="965607"/>
            <a:ext cx="3425825" cy="22748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indent="-342900">
              <a:lnSpc>
                <a:spcPts val="1400"/>
              </a:lnSpc>
              <a:spcBef>
                <a:spcPts val="0"/>
              </a:spcBef>
              <a:buClr>
                <a:srgbClr val="FFFF00"/>
              </a:buClr>
              <a:buFont typeface="+mj-lt"/>
              <a:buAutoNum type="arabicPeriod"/>
              <a:defRPr sz="1400" cap="all" baseline="0">
                <a:solidFill>
                  <a:schemeClr val="bg1"/>
                </a:solidFill>
                <a:latin typeface="Simplon BP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 smtClean="0"/>
              <a:t>ipsum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23038" y="267315"/>
            <a:ext cx="3803590" cy="4390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>
                <a:solidFill>
                  <a:srgbClr val="FFFF00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err="1" smtClean="0">
                <a:solidFill>
                  <a:srgbClr val="FFFF00"/>
                </a:solidFill>
              </a:rPr>
              <a:t>Sumário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52942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Blank">
    <p:bg>
      <p:bgPr>
        <a:gradFill flip="none" rotWithShape="1">
          <a:gsLst>
            <a:gs pos="0">
              <a:srgbClr val="00CEFF">
                <a:alpha val="30000"/>
              </a:srgbClr>
            </a:gs>
            <a:gs pos="80000">
              <a:schemeClr val="bg1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23037" y="267316"/>
            <a:ext cx="4522527" cy="5432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 baseline="0">
                <a:solidFill>
                  <a:srgbClr val="A02BFF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smtClean="0"/>
              <a:t>Obrigado.</a:t>
            </a:r>
            <a:endParaRPr lang="en-US" dirty="0"/>
          </a:p>
        </p:txBody>
      </p:sp>
      <p:pic>
        <p:nvPicPr>
          <p:cNvPr id="5" name="Picture 4" descr="obrigado-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26"/>
          <a:stretch/>
        </p:blipFill>
        <p:spPr>
          <a:xfrm>
            <a:off x="772380" y="-13295"/>
            <a:ext cx="3099195" cy="5156795"/>
          </a:xfrm>
          <a:prstGeom prst="rect">
            <a:avLst/>
          </a:prstGeom>
        </p:spPr>
      </p:pic>
      <p:pic>
        <p:nvPicPr>
          <p:cNvPr id="6" name="Picture 5" descr="obrigado-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0"/>
          <a:stretch/>
        </p:blipFill>
        <p:spPr>
          <a:xfrm>
            <a:off x="5495636" y="-92364"/>
            <a:ext cx="2645075" cy="515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161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134766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0994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3547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506036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808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396747" y="4748981"/>
            <a:ext cx="717941" cy="239986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34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751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Blank">
    <p:bg>
      <p:bgPr>
        <a:gradFill flip="none" rotWithShape="1">
          <a:gsLst>
            <a:gs pos="0">
              <a:srgbClr val="00CEFF">
                <a:alpha val="30000"/>
              </a:srgbClr>
            </a:gs>
            <a:gs pos="80000">
              <a:schemeClr val="bg1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23037" y="267316"/>
            <a:ext cx="4522527" cy="5432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 baseline="0">
                <a:solidFill>
                  <a:srgbClr val="A02BFF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smtClean="0"/>
              <a:t>Obrigado.</a:t>
            </a:r>
            <a:endParaRPr lang="en-US" dirty="0"/>
          </a:p>
        </p:txBody>
      </p:sp>
      <p:pic>
        <p:nvPicPr>
          <p:cNvPr id="5" name="Picture 4" descr="obrigado-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26"/>
          <a:stretch/>
        </p:blipFill>
        <p:spPr>
          <a:xfrm>
            <a:off x="772380" y="-13295"/>
            <a:ext cx="3099195" cy="5156795"/>
          </a:xfrm>
          <a:prstGeom prst="rect">
            <a:avLst/>
          </a:prstGeom>
        </p:spPr>
      </p:pic>
      <p:pic>
        <p:nvPicPr>
          <p:cNvPr id="6" name="Picture 5" descr="obrigado-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0"/>
          <a:stretch/>
        </p:blipFill>
        <p:spPr>
          <a:xfrm>
            <a:off x="5495636" y="-92364"/>
            <a:ext cx="2645075" cy="515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030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5327823" cy="784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4240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Blank">
    <p:bg>
      <p:bgPr>
        <a:gradFill flip="none" rotWithShape="1">
          <a:gsLst>
            <a:gs pos="0">
              <a:srgbClr val="FF6D00">
                <a:alpha val="30000"/>
              </a:srgbClr>
            </a:gs>
            <a:gs pos="80000">
              <a:schemeClr val="bg1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323037" y="2179937"/>
            <a:ext cx="4268026" cy="11956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4572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cap="none" baseline="0">
                <a:solidFill>
                  <a:srgbClr val="4D4D4D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23037" y="1370193"/>
            <a:ext cx="3803592" cy="5612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cap="all" baseline="0">
                <a:solidFill>
                  <a:srgbClr val="4D4D4D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smtClean="0"/>
              <a:t>has </a:t>
            </a:r>
            <a:br>
              <a:rPr lang="en-US" dirty="0" smtClean="0"/>
            </a:br>
            <a:r>
              <a:rPr lang="en-US" dirty="0" smtClean="0"/>
              <a:t>id </a:t>
            </a:r>
            <a:r>
              <a:rPr lang="en-US" dirty="0" err="1" smtClean="0"/>
              <a:t>cibo</a:t>
            </a:r>
            <a:r>
              <a:rPr lang="en-US" dirty="0" smtClean="0"/>
              <a:t> </a:t>
            </a:r>
            <a:r>
              <a:rPr lang="en-US" dirty="0" err="1" smtClean="0"/>
              <a:t>quidam</a:t>
            </a:r>
            <a:r>
              <a:rPr lang="en-US" dirty="0" smtClean="0"/>
              <a:t> </a:t>
            </a:r>
            <a:r>
              <a:rPr lang="en-US" dirty="0" err="1" smtClean="0"/>
              <a:t>facilis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23038" y="267315"/>
            <a:ext cx="3803590" cy="9441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>
                <a:solidFill>
                  <a:srgbClr val="EA288C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o </a:t>
            </a:r>
            <a:r>
              <a:rPr lang="en-US" dirty="0" err="1" smtClean="0"/>
              <a:t>Título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do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endParaRPr lang="en-US" dirty="0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612604" y="4674441"/>
            <a:ext cx="2134943" cy="27384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 baseline="0">
                <a:solidFill>
                  <a:srgbClr val="4D4D4D"/>
                </a:solidFill>
              </a:defRPr>
            </a:lvl1pPr>
          </a:lstStyle>
          <a:p>
            <a:r>
              <a:rPr lang="en-US" dirty="0" smtClean="0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 smtClean="0">
                <a:latin typeface="Simplon BP Bold"/>
                <a:cs typeface="Simplon BP Bold"/>
              </a:rPr>
              <a:pPr/>
              <a:t>‹nº›</a:t>
            </a:fld>
            <a:endParaRPr lang="en-US" dirty="0">
              <a:latin typeface="Simplon BP Bold"/>
              <a:cs typeface="Simplon BP Bold"/>
            </a:endParaRPr>
          </a:p>
        </p:txBody>
      </p:sp>
    </p:spTree>
    <p:extLst>
      <p:ext uri="{BB962C8B-B14F-4D97-AF65-F5344CB8AC3E}">
        <p14:creationId xmlns:p14="http://schemas.microsoft.com/office/powerpoint/2010/main" val="362553485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508708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73803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8780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326839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de-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168836"/>
            <a:ext cx="8229600" cy="665163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l" fontAlgn="base">
              <a:lnSpc>
                <a:spcPts val="5600"/>
              </a:lnSpc>
              <a:spcAft>
                <a:spcPct val="0"/>
              </a:spcAft>
            </a:pPr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4890407"/>
            <a:ext cx="457200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pt-B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101254"/>
            <a:ext cx="3568615" cy="170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  <a:latin typeface="Simplon Oi Headline" charset="0"/>
                <a:ea typeface="Simplon Oi Headline" charset="0"/>
                <a:cs typeface="Simplon Oi Headline" charset="0"/>
              </a:defRPr>
            </a:lvl1pPr>
          </a:lstStyle>
          <a:p>
            <a:r>
              <a:rPr lang="pt-BR" dirty="0" smtClean="0">
                <a:solidFill>
                  <a:srgbClr val="FF6D00"/>
                </a:solidFill>
              </a:rPr>
              <a:t>&lt;PROJETO XPTO&gt;</a:t>
            </a:r>
            <a:endParaRPr lang="pt-BR" dirty="0">
              <a:solidFill>
                <a:srgbClr val="FF6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48595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856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396747" y="4748981"/>
            <a:ext cx="717941" cy="239986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094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257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cK 2. 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121489" y="176148"/>
            <a:ext cx="827576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baseline="0">
                <a:latin typeface="+mj-lt"/>
                <a:ea typeface="+mj-ea"/>
              </a:defRPr>
            </a:lvl1pPr>
          </a:lstStyle>
          <a:p>
            <a:pPr lvl="0"/>
            <a:r>
              <a:rPr lang="pt-PT" noProof="0" smtClean="0"/>
              <a:t>Click to edit Master title style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22890" y="4817806"/>
            <a:ext cx="309727" cy="22365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lang="en-US" sz="10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2C328C1-A84F-4A39-A664-DBA00541A8C6}" type="slidenum">
              <a:rPr>
                <a:solidFill>
                  <a:srgbClr val="000000"/>
                </a:solidFill>
              </a:rPr>
              <a:pPr/>
              <a:t>‹nº›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645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de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744663"/>
            <a:ext cx="8229600" cy="2849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168836"/>
            <a:ext cx="8229600" cy="665163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400"/>
            </a:lvl1pPr>
          </a:lstStyle>
          <a:p>
            <a:pPr lvl="0" algn="l" fontAlgn="base">
              <a:lnSpc>
                <a:spcPts val="5600"/>
              </a:lnSpc>
              <a:spcAft>
                <a:spcPct val="0"/>
              </a:spcAft>
            </a:pPr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5574" y="4758813"/>
            <a:ext cx="570271" cy="3218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101254"/>
            <a:ext cx="3568615" cy="170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  <a:latin typeface="Simplon Oi Headline" charset="0"/>
                <a:ea typeface="Simplon Oi Headline" charset="0"/>
                <a:cs typeface="Simplon Oi Headline" charset="0"/>
              </a:defRPr>
            </a:lvl1pPr>
          </a:lstStyle>
          <a:p>
            <a:r>
              <a:rPr lang="pt-BR" dirty="0" smtClean="0">
                <a:solidFill>
                  <a:srgbClr val="E4D700"/>
                </a:solidFill>
              </a:rPr>
              <a:t>&lt;PROJETO XPTO&gt;</a:t>
            </a:r>
            <a:endParaRPr lang="pt-BR" dirty="0">
              <a:solidFill>
                <a:srgbClr val="E4D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475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23037" y="267315"/>
            <a:ext cx="5164815" cy="19451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>
                <a:solidFill>
                  <a:srgbClr val="4D4D4D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o </a:t>
            </a:r>
            <a:r>
              <a:rPr lang="en-US" dirty="0" err="1" smtClean="0"/>
              <a:t>Título</a:t>
            </a:r>
            <a:r>
              <a:rPr lang="en-US" dirty="0" smtClean="0"/>
              <a:t> do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. LOREM IPSUM DOLOR SIT AMET HAS ID CIBO QUIDAM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612604" y="4674441"/>
            <a:ext cx="2134943" cy="27384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 baseline="0">
                <a:solidFill>
                  <a:srgbClr val="4D4D4D"/>
                </a:solidFill>
              </a:defRPr>
            </a:lvl1pPr>
          </a:lstStyle>
          <a:p>
            <a:r>
              <a:rPr lang="en-US" dirty="0" smtClean="0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 smtClean="0">
                <a:latin typeface="Simplon BP Bold"/>
                <a:cs typeface="Simplon BP Bold"/>
              </a:rPr>
              <a:pPr/>
              <a:t>‹nº›</a:t>
            </a:fld>
            <a:endParaRPr lang="en-US" dirty="0">
              <a:latin typeface="Simplon BP Bold"/>
              <a:cs typeface="Simplon BP Bold"/>
            </a:endParaRP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323036" y="2350776"/>
            <a:ext cx="5164815" cy="609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4572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cap="none" baseline="0">
                <a:solidFill>
                  <a:srgbClr val="4D4D4D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318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Blank">
    <p:bg>
      <p:bgPr>
        <a:gradFill flip="none" rotWithShape="1">
          <a:gsLst>
            <a:gs pos="0">
              <a:srgbClr val="00CEFF">
                <a:alpha val="30000"/>
              </a:srgbClr>
            </a:gs>
            <a:gs pos="80000">
              <a:schemeClr val="bg1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23037" y="267316"/>
            <a:ext cx="4522527" cy="5432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 baseline="0">
                <a:solidFill>
                  <a:srgbClr val="A02BFF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smtClean="0"/>
              <a:t>Obrigado.</a:t>
            </a:r>
            <a:endParaRPr lang="en-US" dirty="0"/>
          </a:p>
        </p:txBody>
      </p:sp>
      <p:pic>
        <p:nvPicPr>
          <p:cNvPr id="5" name="Picture 4" descr="obrigado-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26"/>
          <a:stretch/>
        </p:blipFill>
        <p:spPr>
          <a:xfrm>
            <a:off x="772380" y="-13295"/>
            <a:ext cx="3099195" cy="5156795"/>
          </a:xfrm>
          <a:prstGeom prst="rect">
            <a:avLst/>
          </a:prstGeom>
        </p:spPr>
      </p:pic>
      <p:pic>
        <p:nvPicPr>
          <p:cNvPr id="6" name="Picture 5" descr="obrigado-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0"/>
          <a:stretch/>
        </p:blipFill>
        <p:spPr>
          <a:xfrm>
            <a:off x="5495636" y="-92364"/>
            <a:ext cx="2645075" cy="515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2769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616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9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9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89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1F497D"/>
                </a:solidFill>
              </a:rPr>
              <a:t>MATERIAL CONFIDENCIAL  |  SLIDE Nº</a:t>
            </a:r>
            <a:endParaRPr lang="pt-BR" dirty="0">
              <a:solidFill>
                <a:srgbClr val="1F497D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1F497D"/>
                </a:solidFill>
              </a:rPr>
              <a:pPr/>
              <a:t>‹nº›</a:t>
            </a:fld>
            <a:endParaRPr lang="pt-BR" dirty="0">
              <a:solidFill>
                <a:srgbClr val="1F497D"/>
              </a:solidFill>
            </a:endParaRP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943424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5615855" cy="784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7392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323037" y="2179939"/>
            <a:ext cx="4268026" cy="11956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457189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cap="none" baseline="0">
                <a:solidFill>
                  <a:srgbClr val="4D4D4D"/>
                </a:solidFill>
                <a:latin typeface="Simplon BP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</a:p>
          <a:p>
            <a:pPr marL="0" marR="0" lvl="0" indent="0" algn="l" defTabSz="457189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</a:p>
          <a:p>
            <a:pPr marL="0" marR="0" lvl="0" indent="0" algn="l" defTabSz="457189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23037" y="1370193"/>
            <a:ext cx="3803592" cy="5612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18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cap="all" baseline="0">
                <a:solidFill>
                  <a:srgbClr val="4D4D4D"/>
                </a:solidFill>
                <a:latin typeface="Simplon BP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smtClean="0"/>
              <a:t>has </a:t>
            </a:r>
            <a:br>
              <a:rPr lang="en-US" dirty="0" smtClean="0"/>
            </a:br>
            <a:r>
              <a:rPr lang="en-US" dirty="0" smtClean="0"/>
              <a:t>id </a:t>
            </a:r>
            <a:r>
              <a:rPr lang="en-US" dirty="0" err="1" smtClean="0"/>
              <a:t>cibo</a:t>
            </a:r>
            <a:r>
              <a:rPr lang="en-US" dirty="0" smtClean="0"/>
              <a:t> </a:t>
            </a:r>
            <a:r>
              <a:rPr lang="en-US" dirty="0" err="1" smtClean="0"/>
              <a:t>quidam</a:t>
            </a:r>
            <a:r>
              <a:rPr lang="en-US" dirty="0" smtClean="0"/>
              <a:t> </a:t>
            </a:r>
            <a:r>
              <a:rPr lang="en-US" dirty="0" err="1" smtClean="0"/>
              <a:t>facilis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23039" y="267317"/>
            <a:ext cx="3803590" cy="9441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>
                <a:solidFill>
                  <a:srgbClr val="00D318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o </a:t>
            </a:r>
            <a:r>
              <a:rPr lang="en-US" dirty="0" err="1" smtClean="0"/>
              <a:t>Título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do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endParaRPr lang="en-US" dirty="0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612606" y="4674441"/>
            <a:ext cx="2134943" cy="27384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 baseline="0">
                <a:solidFill>
                  <a:srgbClr val="4D4D4D"/>
                </a:solidFill>
              </a:defRPr>
            </a:lvl1pPr>
          </a:lstStyle>
          <a:p>
            <a:pPr defTabSz="457189"/>
            <a:r>
              <a:rPr lang="en-US" smtClean="0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 smtClean="0">
                <a:latin typeface="Simplon BP Bold"/>
                <a:cs typeface="Simplon BP Bold"/>
              </a:rPr>
              <a:pPr defTabSz="457189"/>
              <a:t>‹nº›</a:t>
            </a:fld>
            <a:endParaRPr lang="en-US" dirty="0">
              <a:latin typeface="Simplon BP Bold"/>
              <a:cs typeface="Simplon BP Bold"/>
            </a:endParaRPr>
          </a:p>
        </p:txBody>
      </p:sp>
    </p:spTree>
    <p:extLst>
      <p:ext uri="{BB962C8B-B14F-4D97-AF65-F5344CB8AC3E}">
        <p14:creationId xmlns:p14="http://schemas.microsoft.com/office/powerpoint/2010/main" val="40096840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251522" y="309787"/>
            <a:ext cx="7776863" cy="207749"/>
          </a:xfrm>
          <a:prstGeom prst="rect">
            <a:avLst/>
          </a:prstGeom>
        </p:spPr>
        <p:txBody>
          <a:bodyPr/>
          <a:lstStyle>
            <a:lvl1pPr>
              <a:defRPr sz="1350" b="1">
                <a:solidFill>
                  <a:srgbClr val="009AA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19603" y="4924835"/>
            <a:ext cx="213009" cy="116622"/>
          </a:xfrm>
          <a:prstGeom prst="rect">
            <a:avLst/>
          </a:prstGeom>
        </p:spPr>
        <p:txBody>
          <a:bodyPr/>
          <a:lstStyle>
            <a:lvl1pPr algn="r">
              <a:lnSpc>
                <a:spcPct val="80000"/>
              </a:lnSpc>
              <a:defRPr sz="825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88723889-CC3D-43B0-8E0A-03E600D31C56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3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595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4663"/>
            <a:ext cx="8229600" cy="2849960"/>
          </a:xfrm>
          <a:prstGeom prst="rect">
            <a:avLst/>
          </a:prstGeom>
        </p:spPr>
        <p:txBody>
          <a:bodyPr lIns="68589" tIns="34295" rIns="68589" bIns="3429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75876" y="411833"/>
            <a:ext cx="8210924" cy="727993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algn="l" eaLnBrk="1" latinLnBrk="0" hangingPunct="1">
              <a:lnSpc>
                <a:spcPts val="5599"/>
              </a:lnSpc>
              <a:spcBef>
                <a:spcPct val="0"/>
              </a:spcBef>
              <a:defRPr lang="pt-BR">
                <a:solidFill>
                  <a:schemeClr val="tx2"/>
                </a:solidFill>
              </a:defRPr>
            </a:lvl1pPr>
          </a:lstStyle>
          <a:p>
            <a:pPr marL="0" lvl="0" eaLnBrk="1" latinLnBrk="0" hangingPunct="1">
              <a:lnSpc>
                <a:spcPts val="5599"/>
              </a:lnSpc>
              <a:spcBef>
                <a:spcPct val="0"/>
              </a:spcBef>
            </a:pPr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8126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23036" y="1384961"/>
            <a:ext cx="6981667" cy="109330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cap="none" baseline="0">
                <a:solidFill>
                  <a:srgbClr val="4D4D4D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3037" y="267315"/>
            <a:ext cx="6981667" cy="9441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 baseline="0">
                <a:solidFill>
                  <a:srgbClr val="FF6D00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o </a:t>
            </a:r>
            <a:r>
              <a:rPr lang="en-US" dirty="0" err="1" smtClean="0"/>
              <a:t>Título</a:t>
            </a:r>
            <a:r>
              <a:rPr lang="en-US" dirty="0" smtClean="0"/>
              <a:t> do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</a:t>
            </a:r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323036" y="3895412"/>
            <a:ext cx="6981667" cy="6757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cap="none" baseline="0">
                <a:solidFill>
                  <a:srgbClr val="4D4D4D"/>
                </a:solidFill>
                <a:latin typeface="Simplon BP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323037" y="2777766"/>
            <a:ext cx="6981667" cy="9441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600" kern="1200" baseline="0">
                <a:solidFill>
                  <a:srgbClr val="FF6D00"/>
                </a:solidFill>
                <a:latin typeface="Simplon Oi Headline"/>
                <a:ea typeface="+mj-ea"/>
                <a:cs typeface="Simplon Oi Headline"/>
              </a:defRPr>
            </a:lvl1pPr>
          </a:lstStyle>
          <a:p>
            <a:r>
              <a:rPr lang="en-US" dirty="0" err="1" smtClean="0">
                <a:solidFill>
                  <a:srgbClr val="EA288C"/>
                </a:solidFill>
              </a:rPr>
              <a:t>Insira</a:t>
            </a:r>
            <a:r>
              <a:rPr lang="en-US" dirty="0" smtClean="0">
                <a:solidFill>
                  <a:srgbClr val="EA288C"/>
                </a:solidFill>
              </a:rPr>
              <a:t> o </a:t>
            </a:r>
            <a:r>
              <a:rPr lang="en-US" dirty="0" err="1" smtClean="0">
                <a:solidFill>
                  <a:srgbClr val="EA288C"/>
                </a:solidFill>
              </a:rPr>
              <a:t>Título</a:t>
            </a:r>
            <a:r>
              <a:rPr lang="en-US" dirty="0" smtClean="0">
                <a:solidFill>
                  <a:srgbClr val="EA288C"/>
                </a:solidFill>
              </a:rPr>
              <a:t> do </a:t>
            </a:r>
            <a:r>
              <a:rPr lang="en-US" dirty="0" err="1" smtClean="0">
                <a:solidFill>
                  <a:srgbClr val="EA288C"/>
                </a:solidFill>
              </a:rPr>
              <a:t>projeto</a:t>
            </a:r>
            <a:r>
              <a:rPr lang="en-US" dirty="0" smtClean="0">
                <a:solidFill>
                  <a:srgbClr val="EA288C"/>
                </a:solidFill>
              </a:rPr>
              <a:t> </a:t>
            </a:r>
            <a:r>
              <a:rPr lang="en-US" dirty="0" err="1" smtClean="0">
                <a:solidFill>
                  <a:srgbClr val="EA288C"/>
                </a:solidFill>
              </a:rPr>
              <a:t>aqui</a:t>
            </a:r>
            <a:r>
              <a:rPr lang="en-US" dirty="0" smtClean="0">
                <a:solidFill>
                  <a:srgbClr val="EA288C"/>
                </a:solidFill>
              </a:rPr>
              <a:t>. </a:t>
            </a:r>
            <a:r>
              <a:rPr lang="en-US" dirty="0" err="1" smtClean="0">
                <a:solidFill>
                  <a:srgbClr val="EA288C"/>
                </a:solidFill>
              </a:rPr>
              <a:t>Lorem</a:t>
            </a:r>
            <a:r>
              <a:rPr lang="en-US" dirty="0" smtClean="0">
                <a:solidFill>
                  <a:srgbClr val="EA288C"/>
                </a:solidFill>
              </a:rPr>
              <a:t> </a:t>
            </a:r>
            <a:r>
              <a:rPr lang="en-US" dirty="0" err="1" smtClean="0">
                <a:solidFill>
                  <a:srgbClr val="EA288C"/>
                </a:solidFill>
              </a:rPr>
              <a:t>ipsum</a:t>
            </a:r>
            <a:r>
              <a:rPr lang="en-US" dirty="0" smtClean="0">
                <a:solidFill>
                  <a:srgbClr val="EA288C"/>
                </a:solidFill>
              </a:rPr>
              <a:t> dolor sit</a:t>
            </a:r>
            <a:endParaRPr lang="en-US" dirty="0">
              <a:solidFill>
                <a:srgbClr val="EA288C"/>
              </a:solidFill>
            </a:endParaRPr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612604" y="4674441"/>
            <a:ext cx="2134943" cy="27384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 baseline="0">
                <a:solidFill>
                  <a:srgbClr val="4D4D4D"/>
                </a:solidFill>
              </a:defRPr>
            </a:lvl1pPr>
          </a:lstStyle>
          <a:p>
            <a:r>
              <a:rPr lang="en-US" dirty="0" smtClean="0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 smtClean="0">
                <a:latin typeface="Simplon BP Bold"/>
                <a:cs typeface="Simplon BP Bold"/>
              </a:rPr>
              <a:pPr/>
              <a:t>‹nº›</a:t>
            </a:fld>
            <a:endParaRPr lang="en-US" dirty="0">
              <a:latin typeface="Simplon BP Bold"/>
              <a:cs typeface="Simplon BP Bold"/>
            </a:endParaRPr>
          </a:p>
        </p:txBody>
      </p:sp>
    </p:spTree>
    <p:extLst>
      <p:ext uri="{BB962C8B-B14F-4D97-AF65-F5344CB8AC3E}">
        <p14:creationId xmlns:p14="http://schemas.microsoft.com/office/powerpoint/2010/main" val="417067596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95290" y="274648"/>
            <a:ext cx="8208963" cy="784225"/>
          </a:xfrm>
          <a:prstGeom prst="rect">
            <a:avLst/>
          </a:prstGeom>
        </p:spPr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8"/>
          </p:nvPr>
        </p:nvSpPr>
        <p:spPr>
          <a:xfrm>
            <a:off x="539751" y="710331"/>
            <a:ext cx="8496300" cy="34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buNone/>
              <a:defRPr kumimoji="0" lang="pt-BR" sz="1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charset="0"/>
                <a:ea typeface="MS Gothic" charset="-128"/>
                <a:cs typeface="+mn-cs"/>
              </a:defRPr>
            </a:lvl1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9"/>
          </p:nvPr>
        </p:nvSpPr>
        <p:spPr>
          <a:xfrm>
            <a:off x="8100394" y="4865968"/>
            <a:ext cx="503859" cy="2746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fld id="{C483F431-8AFC-43AC-B91F-636EEDDE67EE}" type="slidenum">
              <a:rPr lang="en-US" smtClean="0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pPr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dirty="0">
              <a:solidFill>
                <a:srgbClr val="FFFFFF">
                  <a:lumMod val="65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5" name="Date Placeholder 14"/>
          <p:cNvSpPr>
            <a:spLocks noGrp="1"/>
          </p:cNvSpPr>
          <p:nvPr>
            <p:ph type="dt" sz="half" idx="20"/>
          </p:nvPr>
        </p:nvSpPr>
        <p:spPr>
          <a:xfrm>
            <a:off x="517526" y="4893471"/>
            <a:ext cx="1911350" cy="25003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37146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smtClean="0">
                <a:solidFill>
                  <a:prstClr val="black"/>
                </a:solidFill>
                <a:cs typeface="Arial" panose="020B0604020202020204" pitchFamily="34" charset="0"/>
              </a:rPr>
              <a:t>De dd/mm/aaaa a dd/mm/aaaa</a:t>
            </a:r>
            <a:endParaRPr lang="pt-BR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21"/>
          </p:nvPr>
        </p:nvSpPr>
        <p:spPr>
          <a:xfrm>
            <a:off x="2428876" y="4894661"/>
            <a:ext cx="5500688" cy="2488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37146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smtClean="0">
                <a:solidFill>
                  <a:prstClr val="black"/>
                </a:solidFill>
                <a:cs typeface="Arial" panose="020B0604020202020204" pitchFamily="34" charset="0"/>
              </a:rPr>
              <a:t>Relatório de Progresso - PRJ#1</a:t>
            </a:r>
            <a:endParaRPr lang="pt-BR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13398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212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161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194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53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CE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438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A288C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759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161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02B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3141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9F37FE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9F37FE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pt-BR" sz="2100" dirty="0" smtClean="0">
                <a:solidFill>
                  <a:srgbClr val="9F37FE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9F37FE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chemeClr val="accent1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0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theme" Target="../theme/theme12.xml"/><Relationship Id="rId4" Type="http://schemas.openxmlformats.org/officeDocument/2006/relationships/slideLayout" Target="../slideLayouts/slideLayout6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slideLayout" Target="../slideLayouts/slideLayout63.xml"/><Relationship Id="rId7" Type="http://schemas.openxmlformats.org/officeDocument/2006/relationships/tags" Target="../tags/tag11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vmlDrawing" Target="../drawings/vmlDrawing6.vml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64.xml"/><Relationship Id="rId9" Type="http://schemas.openxmlformats.org/officeDocument/2006/relationships/image" Target="../media/image9.emf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theme" Target="../theme/theme14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theme" Target="../theme/theme1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8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4.xml"/><Relationship Id="rId9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slideLayout" Target="../slideLayouts/slideLayout101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tags" Target="../tags/tag13.xml"/><Relationship Id="rId5" Type="http://schemas.openxmlformats.org/officeDocument/2006/relationships/vmlDrawing" Target="../drawings/vmlDrawing8.vml"/><Relationship Id="rId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3" Type="http://schemas.openxmlformats.org/officeDocument/2006/relationships/slideLayout" Target="../slideLayouts/slideLayout18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ags" Target="../tags/tag2.xml"/><Relationship Id="rId11" Type="http://schemas.openxmlformats.org/officeDocument/2006/relationships/image" Target="../media/image5.png"/><Relationship Id="rId5" Type="http://schemas.openxmlformats.org/officeDocument/2006/relationships/vmlDrawing" Target="../drawings/vmlDrawing1.vml"/><Relationship Id="rId10" Type="http://schemas.openxmlformats.org/officeDocument/2006/relationships/image" Target="../media/image4.emf"/><Relationship Id="rId4" Type="http://schemas.openxmlformats.org/officeDocument/2006/relationships/theme" Target="../theme/theme2.xml"/><Relationship Id="rId9" Type="http://schemas.openxmlformats.org/officeDocument/2006/relationships/oleObject" Target="../embeddings/oleObject1.bin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6.xml"/><Relationship Id="rId10" Type="http://schemas.openxmlformats.org/officeDocument/2006/relationships/theme" Target="../theme/theme20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3" Type="http://schemas.openxmlformats.org/officeDocument/2006/relationships/slideLayout" Target="../slideLayouts/slideLayout21.xml"/><Relationship Id="rId7" Type="http://schemas.openxmlformats.org/officeDocument/2006/relationships/tags" Target="../tags/tag6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vmlDrawing" Target="../drawings/vmlDrawing3.vml"/><Relationship Id="rId11" Type="http://schemas.openxmlformats.org/officeDocument/2006/relationships/image" Target="../media/image4.emf"/><Relationship Id="rId5" Type="http://schemas.openxmlformats.org/officeDocument/2006/relationships/theme" Target="../theme/theme3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22.xml"/><Relationship Id="rId9" Type="http://schemas.openxmlformats.org/officeDocument/2006/relationships/tags" Target="../tags/tag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slideLayout" Target="../slideLayouts/slideLayout28.xml"/><Relationship Id="rId7" Type="http://schemas.openxmlformats.org/officeDocument/2006/relationships/tags" Target="../tags/tag10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vmlDrawing" Target="../drawings/vmlDrawing5.v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9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latin typeface="Georgia" pitchFamily="18" charset="0"/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Bef>
                <a:spcPts val="0"/>
              </a:spcBef>
            </a:pPr>
            <a:r>
              <a:rPr lang="en-US" sz="28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en-US" sz="28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sz="1400" i="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</a:t>
            </a:r>
            <a:r>
              <a:rPr lang="en-US" sz="14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4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G 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160  G 43  B 255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77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6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</a:t>
            </a:r>
            <a:r>
              <a:rPr lang="en-US" sz="1600" i="0" baseline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</a:t>
            </a:r>
            <a:r>
              <a:rPr lang="en-US" sz="1600" i="0" baseline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i="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6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i="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i="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i="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i="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i="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i="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i="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i="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i="0" baseline="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 Regular" pitchFamily="2" charset="0"/>
              <a:cs typeface="Simplon Oi Headline"/>
            </a:endParaRP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30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975" r:id="rId2"/>
    <p:sldLayoutId id="2147483938" r:id="rId3"/>
    <p:sldLayoutId id="2147484127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  <p:sldLayoutId id="2147484153" r:id="rId12"/>
    <p:sldLayoutId id="2147484154" r:id="rId13"/>
    <p:sldLayoutId id="2147484155" r:id="rId14"/>
    <p:sldLayoutId id="2147484159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TextBox 39"/>
          <p:cNvSpPr txBox="1"/>
          <p:nvPr userDrawn="1"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1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CE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TextBox 39"/>
          <p:cNvSpPr txBox="1"/>
          <p:nvPr userDrawn="1"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40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CE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2" name="TextBox 39"/>
          <p:cNvSpPr txBox="1"/>
          <p:nvPr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8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6" r:id="rId4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chemeClr val="accent1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71531672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40" name="Slide do think-cell" r:id="rId8" imgW="270" imgH="270" progId="TCLayout.ActiveDocument.1">
                  <p:embed/>
                </p:oleObj>
              </mc:Choice>
              <mc:Fallback>
                <p:oleObj name="Slide do think-cell" r:id="rId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TextBox 39"/>
          <p:cNvSpPr txBox="1"/>
          <p:nvPr userDrawn="1"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1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CE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021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7" r:id="rId4"/>
    <p:sldLayoutId id="2147484078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TextBox 39"/>
          <p:cNvSpPr txBox="1"/>
          <p:nvPr userDrawn="1"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80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CE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608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56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5" r:id="rId9"/>
    <p:sldLayoutId id="2147484106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561585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2" name="TextBox 39"/>
          <p:cNvSpPr txBox="1"/>
          <p:nvPr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05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42" name="Slide do think-cell" r:id="rId7" imgW="270" imgH="270" progId="TCLayout.ActiveDocument.1">
                  <p:embed/>
                </p:oleObj>
              </mc:Choice>
              <mc:Fallback>
                <p:oleObj name="Slide do think-cell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2" name="TextBox 39"/>
          <p:cNvSpPr txBox="1"/>
          <p:nvPr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48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chemeClr val="accent1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992221278"/>
              </p:ext>
            </p:extLst>
          </p:nvPr>
        </p:nvGraphicFramePr>
        <p:xfrm>
          <a:off x="1" y="15"/>
          <a:ext cx="161984" cy="12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460" name="Slide do think-cell" r:id="rId9" imgW="270" imgH="270" progId="TCLayout.ActiveDocument.1">
                  <p:embed/>
                </p:oleObj>
              </mc:Choice>
              <mc:Fallback>
                <p:oleObj name="Slide do think-cell" r:id="rId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" y="15"/>
                        <a:ext cx="161984" cy="121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" name="Working Draft" hidden="1"/>
          <p:cNvSpPr txBox="1">
            <a:spLocks noChangeArrowheads="1"/>
          </p:cNvSpPr>
          <p:nvPr/>
        </p:nvSpPr>
        <p:spPr bwMode="auto">
          <a:xfrm rot="5400000">
            <a:off x="7957092" y="1474236"/>
            <a:ext cx="223138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smtClean="0">
                <a:solidFill>
                  <a:srgbClr val="000000"/>
                </a:solidFill>
                <a:latin typeface="Arial"/>
              </a:rPr>
              <a:t>Last Modified 12/06/2015 13:09 E. South America Standard Time</a:t>
            </a:r>
            <a:endParaRPr lang="pt-PT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auto">
          <a:xfrm rot="5400000">
            <a:off x="8260699" y="3137775"/>
            <a:ext cx="162544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smtClean="0">
                <a:solidFill>
                  <a:srgbClr val="000000"/>
                </a:solidFill>
                <a:latin typeface="Arial"/>
              </a:rPr>
              <a:t>Printed 15-04-2015 17:43 Bahia Standard Time</a:t>
            </a:r>
            <a:endParaRPr lang="pt-PT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82160" y="1493049"/>
            <a:ext cx="43897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pt-PT" noProof="0" smtClean="0"/>
              <a:t>Text</a:t>
            </a:r>
            <a:endParaRPr lang="pt-PT" noProof="0" dirty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121490" y="176168"/>
            <a:ext cx="8275764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pt-PT" noProof="0" smtClean="0"/>
              <a:t>Click to edit Master title style</a:t>
            </a:r>
          </a:p>
        </p:txBody>
      </p:sp>
      <p:sp>
        <p:nvSpPr>
          <p:cNvPr id="10" name="McK 1. On-page tracker" hidden="1"/>
          <p:cNvSpPr>
            <a:spLocks noChangeArrowheads="1"/>
          </p:cNvSpPr>
          <p:nvPr/>
        </p:nvSpPr>
        <p:spPr bwMode="auto">
          <a:xfrm>
            <a:off x="121478" y="20652"/>
            <a:ext cx="85921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pt-PT" sz="1400" err="1" smtClean="0">
                <a:solidFill>
                  <a:srgbClr val="808080"/>
                </a:solidFill>
              </a:rPr>
              <a:t>TRACKER</a:t>
            </a:r>
            <a:endParaRPr lang="pt-PT" sz="1400">
              <a:solidFill>
                <a:srgbClr val="808080"/>
              </a:solidFill>
            </a:endParaRPr>
          </a:p>
        </p:txBody>
      </p:sp>
      <p:sp>
        <p:nvSpPr>
          <p:cNvPr id="11" name="McK 3. Unit of measure" hidden="1"/>
          <p:cNvSpPr txBox="1">
            <a:spLocks noChangeArrowheads="1"/>
          </p:cNvSpPr>
          <p:nvPr/>
        </p:nvSpPr>
        <p:spPr bwMode="auto">
          <a:xfrm>
            <a:off x="122126" y="407064"/>
            <a:ext cx="87941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sz="1600" smtClean="0">
                <a:solidFill>
                  <a:srgbClr val="808080"/>
                </a:solidFill>
                <a:latin typeface="Arial"/>
              </a:rPr>
              <a:t>Unit of measure</a:t>
            </a:r>
          </a:p>
        </p:txBody>
      </p:sp>
      <p:grpSp>
        <p:nvGrpSpPr>
          <p:cNvPr id="12" name="McK Slide Elements" hidden="1"/>
          <p:cNvGrpSpPr>
            <a:grpSpLocks/>
          </p:cNvGrpSpPr>
          <p:nvPr/>
        </p:nvGrpSpPr>
        <p:grpSpPr bwMode="auto">
          <a:xfrm>
            <a:off x="121489" y="4729549"/>
            <a:ext cx="8722840" cy="308561"/>
            <a:chOff x="75" y="3879"/>
            <a:chExt cx="5385" cy="254"/>
          </a:xfrm>
        </p:grpSpPr>
        <p:sp>
          <p:nvSpPr>
            <p:cNvPr id="13" name="McK 4. Footnote"/>
            <p:cNvSpPr txBox="1">
              <a:spLocks noChangeArrowheads="1"/>
            </p:cNvSpPr>
            <p:nvPr/>
          </p:nvSpPr>
          <p:spPr bwMode="auto">
            <a:xfrm>
              <a:off x="75" y="3879"/>
              <a:ext cx="5385" cy="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PT" sz="1000" smtClean="0">
                  <a:solidFill>
                    <a:srgbClr val="000000"/>
                  </a:solidFill>
                  <a:latin typeface="Arial"/>
                </a:rPr>
                <a:t>1 Footnote</a:t>
              </a:r>
            </a:p>
          </p:txBody>
        </p:sp>
        <p:sp>
          <p:nvSpPr>
            <p:cNvPr id="14" name="McK 5. Source"/>
            <p:cNvSpPr>
              <a:spLocks noChangeArrowheads="1"/>
            </p:cNvSpPr>
            <p:nvPr/>
          </p:nvSpPr>
          <p:spPr bwMode="auto">
            <a:xfrm>
              <a:off x="75" y="4006"/>
              <a:ext cx="4323" cy="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/>
            <a:p>
              <a:pPr marL="495233" indent="-495233" defTabSz="883885" fontAlgn="base">
                <a:spcBef>
                  <a:spcPct val="0"/>
                </a:spcBef>
                <a:spcAft>
                  <a:spcPct val="0"/>
                </a:spcAft>
                <a:tabLst>
                  <a:tab pos="266419" algn="l"/>
                </a:tabLst>
              </a:pPr>
              <a:r>
                <a:rPr lang="pt-PT" sz="1000" smtClean="0">
                  <a:solidFill>
                    <a:srgbClr val="000000"/>
                  </a:solidFill>
                </a:rPr>
                <a:t>FONTE: Fonte</a:t>
              </a:r>
            </a:p>
          </p:txBody>
        </p:sp>
      </p:grp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1482166" y="740307"/>
            <a:ext cx="4350892" cy="511433"/>
            <a:chOff x="915" y="609"/>
            <a:chExt cx="2686" cy="421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09"/>
              <a:ext cx="2686" cy="42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PT" sz="1600" b="1" smtClean="0">
                  <a:solidFill>
                    <a:srgbClr val="00474C"/>
                  </a:solidFill>
                </a:rPr>
                <a:t>Title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PT" sz="1600" smtClean="0">
                  <a:solidFill>
                    <a:srgbClr val="808080"/>
                  </a:solidFill>
                </a:rPr>
                <a:t>Unit of measure</a:t>
              </a:r>
              <a:endParaRPr lang="pt-PT" sz="1600">
                <a:solidFill>
                  <a:srgbClr val="808080"/>
                </a:solidFill>
              </a:endParaRPr>
            </a:p>
          </p:txBody>
        </p:sp>
      </p:grpSp>
      <p:sp>
        <p:nvSpPr>
          <p:cNvPr id="21" name="SlideLogoSeparator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590626" y="4901190"/>
            <a:ext cx="40892" cy="139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pPr algn="r" defTabSz="883885" fontAlgn="base">
              <a:spcBef>
                <a:spcPct val="0"/>
              </a:spcBef>
              <a:spcAft>
                <a:spcPct val="0"/>
              </a:spcAft>
            </a:pPr>
            <a:r>
              <a:rPr lang="pt-PT" sz="1200" smtClean="0">
                <a:solidFill>
                  <a:srgbClr val="000000"/>
                </a:solidFill>
              </a:rPr>
              <a:t>|</a:t>
            </a:r>
            <a:endParaRPr lang="pt-PT" sz="1200">
              <a:solidFill>
                <a:srgbClr val="000000"/>
              </a:solidFill>
            </a:endParaRPr>
          </a:p>
        </p:txBody>
      </p:sp>
      <p:sp>
        <p:nvSpPr>
          <p:cNvPr id="23" name="SlideLogoText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874508" y="4906207"/>
            <a:ext cx="1628651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83885" fontAlgn="base">
              <a:spcBef>
                <a:spcPct val="0"/>
              </a:spcBef>
              <a:spcAft>
                <a:spcPct val="0"/>
              </a:spcAft>
            </a:pPr>
            <a:r>
              <a:rPr lang="pt-PT" sz="1000" smtClean="0">
                <a:solidFill>
                  <a:srgbClr val="000000"/>
                </a:solidFill>
              </a:rPr>
              <a:t>MATERIAL CONFIDENCIAL</a:t>
            </a:r>
            <a:endParaRPr lang="pt-PT" sz="1000">
              <a:solidFill>
                <a:srgbClr val="000000"/>
              </a:solidFill>
            </a:endParaRPr>
          </a:p>
        </p:txBody>
      </p:sp>
      <p:pic>
        <p:nvPicPr>
          <p:cNvPr id="20" name="Picture 9" descr="PPT Aqua_Bases-02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7638" r="50000" b="27725"/>
          <a:stretch>
            <a:fillRect/>
          </a:stretch>
        </p:blipFill>
        <p:spPr bwMode="auto">
          <a:xfrm>
            <a:off x="8543040" y="128665"/>
            <a:ext cx="479472" cy="35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90626" y="4729549"/>
            <a:ext cx="342165" cy="311907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lang="en-US" sz="10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69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883885" rtl="0" eaLnBrk="1" fontAlgn="base" hangingPunct="1">
        <a:spcBef>
          <a:spcPct val="0"/>
        </a:spcBef>
        <a:spcAft>
          <a:spcPct val="0"/>
        </a:spcAft>
        <a:tabLst>
          <a:tab pos="266419" algn="l"/>
        </a:tabLst>
        <a:defRPr sz="19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883885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883885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883885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883885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1340" algn="l" defTabSz="883885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02687" algn="l" defTabSz="883885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54039" algn="l" defTabSz="883885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05381" algn="l" defTabSz="883885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83885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00" baseline="0">
          <a:solidFill>
            <a:schemeClr val="tx1"/>
          </a:solidFill>
          <a:latin typeface="+mn-lt"/>
          <a:ea typeface="+mn-ea"/>
          <a:cs typeface="+mn-cs"/>
        </a:defRPr>
      </a:lvl1pPr>
      <a:lvl2pPr marL="191199" indent="-189635" algn="l" defTabSz="8838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00" baseline="0">
          <a:solidFill>
            <a:schemeClr val="tx1"/>
          </a:solidFill>
          <a:latin typeface="+mn-lt"/>
        </a:defRPr>
      </a:lvl2pPr>
      <a:lvl3pPr marL="451340" indent="-258584" algn="l" defTabSz="8838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 baseline="0">
          <a:solidFill>
            <a:schemeClr val="tx1"/>
          </a:solidFill>
          <a:latin typeface="+mn-lt"/>
        </a:defRPr>
      </a:lvl3pPr>
      <a:lvl4pPr marL="606501" indent="-153585" algn="l" defTabSz="8838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00" baseline="0">
          <a:solidFill>
            <a:schemeClr val="tx1"/>
          </a:solidFill>
          <a:latin typeface="+mn-lt"/>
        </a:defRPr>
      </a:lvl4pPr>
      <a:lvl5pPr marL="740211" indent="-128508" algn="l" defTabSz="8838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5pPr>
      <a:lvl6pPr marL="740211" indent="-128508" algn="l" defTabSz="8838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6pPr>
      <a:lvl7pPr marL="740211" indent="-128508" algn="l" defTabSz="8838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7pPr>
      <a:lvl8pPr marL="740211" indent="-128508" algn="l" defTabSz="8838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8pPr>
      <a:lvl9pPr marL="740211" indent="-128508" algn="l" defTabSz="8838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26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1340" algn="l" defTabSz="9026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2687" algn="l" defTabSz="9026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4039" algn="l" defTabSz="9026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381" algn="l" defTabSz="9026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6724" algn="l" defTabSz="9026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08074" algn="l" defTabSz="9026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59418" algn="l" defTabSz="9026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10767" algn="l" defTabSz="9026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56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45" r:id="rId4"/>
    <p:sldLayoutId id="2147484157" r:id="rId5"/>
    <p:sldLayoutId id="2147484158" r:id="rId6"/>
    <p:sldLayoutId id="2147484160" r:id="rId7"/>
    <p:sldLayoutId id="2147484161" r:id="rId8"/>
    <p:sldLayoutId id="2147484163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682866198"/>
              </p:ext>
            </p:extLst>
          </p:nvPr>
        </p:nvGraphicFramePr>
        <p:xfrm>
          <a:off x="0" y="1"/>
          <a:ext cx="161984" cy="12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06" name="Slide do think-cell" r:id="rId10" imgW="270" imgH="270" progId="TCLayout.ActiveDocument.1">
                  <p:embed/>
                </p:oleObj>
              </mc:Choice>
              <mc:Fallback>
                <p:oleObj name="Slide do think-cell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161984" cy="121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" name="Working Draft" hidden="1"/>
          <p:cNvSpPr txBox="1">
            <a:spLocks noChangeArrowheads="1"/>
          </p:cNvSpPr>
          <p:nvPr/>
        </p:nvSpPr>
        <p:spPr bwMode="auto">
          <a:xfrm rot="5400000">
            <a:off x="7957036" y="1474167"/>
            <a:ext cx="223138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smtClean="0">
                <a:solidFill>
                  <a:srgbClr val="000000"/>
                </a:solidFill>
                <a:latin typeface="Arial"/>
              </a:rPr>
              <a:t>Last Modified 28/08/2015 12:00 E. South America Standard Time</a:t>
            </a:r>
            <a:endParaRPr lang="pt-PT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auto">
          <a:xfrm rot="5400000">
            <a:off x="8064438" y="3137656"/>
            <a:ext cx="201657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smtClean="0">
                <a:solidFill>
                  <a:srgbClr val="000000"/>
                </a:solidFill>
                <a:latin typeface="Arial"/>
              </a:rPr>
              <a:t>Printed 28/08/2015 03:04 E. South America Standard Time</a:t>
            </a:r>
            <a:endParaRPr lang="pt-PT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82160" y="1493000"/>
            <a:ext cx="43897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pt-PT" noProof="0" smtClean="0"/>
              <a:t>Text</a:t>
            </a:r>
            <a:endParaRPr lang="pt-PT" noProof="0" dirty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121489" y="176148"/>
            <a:ext cx="8275764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pt-PT" noProof="0" smtClean="0"/>
              <a:t>Click to edit Master title style</a:t>
            </a:r>
          </a:p>
        </p:txBody>
      </p:sp>
      <p:sp>
        <p:nvSpPr>
          <p:cNvPr id="10" name="McK 1. On-page tracker" hidden="1"/>
          <p:cNvSpPr>
            <a:spLocks noChangeArrowheads="1"/>
          </p:cNvSpPr>
          <p:nvPr/>
        </p:nvSpPr>
        <p:spPr bwMode="auto">
          <a:xfrm>
            <a:off x="121482" y="20652"/>
            <a:ext cx="85921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pt-PT" sz="1400" dirty="0" err="1" smtClean="0">
                <a:solidFill>
                  <a:srgbClr val="808080"/>
                </a:solidFill>
              </a:rPr>
              <a:t>TRACKER</a:t>
            </a:r>
            <a:endParaRPr lang="pt-PT" sz="1400" dirty="0">
              <a:solidFill>
                <a:srgbClr val="808080"/>
              </a:solidFill>
            </a:endParaRPr>
          </a:p>
        </p:txBody>
      </p:sp>
      <p:sp>
        <p:nvSpPr>
          <p:cNvPr id="11" name="McK 3. Unit of measure" hidden="1"/>
          <p:cNvSpPr txBox="1">
            <a:spLocks noChangeArrowheads="1"/>
          </p:cNvSpPr>
          <p:nvPr/>
        </p:nvSpPr>
        <p:spPr bwMode="auto">
          <a:xfrm>
            <a:off x="121494" y="406961"/>
            <a:ext cx="87941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sz="1600" smtClean="0">
                <a:solidFill>
                  <a:srgbClr val="808080"/>
                </a:solidFill>
                <a:latin typeface="Arial"/>
              </a:rPr>
              <a:t>Unit of measure</a:t>
            </a:r>
            <a:endParaRPr lang="pt-PT" sz="1600" dirty="0" smtClean="0">
              <a:solidFill>
                <a:srgbClr val="808080"/>
              </a:solidFill>
              <a:latin typeface="Arial"/>
            </a:endParaRPr>
          </a:p>
        </p:txBody>
      </p:sp>
      <p:grpSp>
        <p:nvGrpSpPr>
          <p:cNvPr id="12" name="McK Slide Elements" hidden="1"/>
          <p:cNvGrpSpPr>
            <a:grpSpLocks/>
          </p:cNvGrpSpPr>
          <p:nvPr/>
        </p:nvGrpSpPr>
        <p:grpSpPr bwMode="auto">
          <a:xfrm>
            <a:off x="121489" y="4734060"/>
            <a:ext cx="8722840" cy="308559"/>
            <a:chOff x="75" y="3879"/>
            <a:chExt cx="5385" cy="254"/>
          </a:xfrm>
        </p:grpSpPr>
        <p:sp>
          <p:nvSpPr>
            <p:cNvPr id="13" name="McK 4. Footnote"/>
            <p:cNvSpPr txBox="1">
              <a:spLocks noChangeArrowheads="1"/>
            </p:cNvSpPr>
            <p:nvPr/>
          </p:nvSpPr>
          <p:spPr bwMode="auto">
            <a:xfrm>
              <a:off x="75" y="3879"/>
              <a:ext cx="5385" cy="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PT" sz="1000" smtClean="0">
                  <a:solidFill>
                    <a:srgbClr val="000000"/>
                  </a:solidFill>
                  <a:latin typeface="Arial"/>
                </a:rPr>
                <a:t>1 Footnote</a:t>
              </a:r>
              <a:endParaRPr lang="pt-PT" sz="1000" dirty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" name="McK 5. Source"/>
            <p:cNvSpPr>
              <a:spLocks noChangeArrowheads="1"/>
            </p:cNvSpPr>
            <p:nvPr/>
          </p:nvSpPr>
          <p:spPr bwMode="auto">
            <a:xfrm>
              <a:off x="75" y="4006"/>
              <a:ext cx="4323" cy="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/>
            <a:p>
              <a:pPr marL="501650" indent="-501650" defTabSz="895350" fontAlgn="base">
                <a:spcBef>
                  <a:spcPct val="0"/>
                </a:spcBef>
                <a:spcAft>
                  <a:spcPct val="0"/>
                </a:spcAft>
                <a:tabLst>
                  <a:tab pos="269875" algn="l"/>
                </a:tabLst>
              </a:pPr>
              <a:r>
                <a:rPr lang="pt-PT" sz="1000" smtClean="0">
                  <a:solidFill>
                    <a:srgbClr val="000000"/>
                  </a:solidFill>
                </a:rPr>
                <a:t>FONTE: Fonte</a:t>
              </a:r>
              <a:endParaRPr lang="pt-PT" sz="10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1482161" y="739825"/>
            <a:ext cx="4350892" cy="511434"/>
            <a:chOff x="915" y="609"/>
            <a:chExt cx="2686" cy="421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09"/>
              <a:ext cx="2686" cy="42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PT" sz="1600" b="1" smtClean="0">
                  <a:solidFill>
                    <a:srgbClr val="00474C"/>
                  </a:solidFill>
                </a:rPr>
                <a:t>Title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PT" sz="1600" smtClean="0">
                  <a:solidFill>
                    <a:srgbClr val="808080"/>
                  </a:solidFill>
                </a:rPr>
                <a:t>Unit of measure</a:t>
              </a:r>
              <a:endParaRPr lang="pt-PT" sz="1600" dirty="0">
                <a:solidFill>
                  <a:srgbClr val="808080"/>
                </a:solidFill>
              </a:endParaRPr>
            </a:p>
          </p:txBody>
        </p:sp>
      </p:grpSp>
      <p:sp>
        <p:nvSpPr>
          <p:cNvPr id="21" name="SlideLogoSeparator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590626" y="4900545"/>
            <a:ext cx="40892" cy="139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pPr algn="r" defTabSz="895350" fontAlgn="base">
              <a:spcBef>
                <a:spcPct val="0"/>
              </a:spcBef>
              <a:spcAft>
                <a:spcPct val="0"/>
              </a:spcAft>
            </a:pPr>
            <a:r>
              <a:rPr lang="pt-PT" sz="1200" smtClean="0">
                <a:solidFill>
                  <a:srgbClr val="000000"/>
                </a:solidFill>
              </a:rPr>
              <a:t>|</a:t>
            </a:r>
            <a:endParaRPr lang="pt-PT" sz="1200" dirty="0">
              <a:solidFill>
                <a:srgbClr val="000000"/>
              </a:solidFill>
            </a:endParaRPr>
          </a:p>
        </p:txBody>
      </p:sp>
      <p:sp>
        <p:nvSpPr>
          <p:cNvPr id="23" name="SlideLogoText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873899" y="4906200"/>
            <a:ext cx="1628651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 fontAlgn="base">
              <a:spcBef>
                <a:spcPct val="0"/>
              </a:spcBef>
              <a:spcAft>
                <a:spcPct val="0"/>
              </a:spcAft>
            </a:pPr>
            <a:r>
              <a:rPr lang="pt-PT" sz="1000" smtClean="0">
                <a:solidFill>
                  <a:srgbClr val="000000"/>
                </a:solidFill>
              </a:rPr>
              <a:t>MATERIAL CONFIDENCIAL</a:t>
            </a:r>
            <a:endParaRPr lang="pt-PT" sz="1000" dirty="0">
              <a:solidFill>
                <a:srgbClr val="000000"/>
              </a:solidFill>
            </a:endParaRPr>
          </a:p>
        </p:txBody>
      </p:sp>
      <p:pic>
        <p:nvPicPr>
          <p:cNvPr id="20" name="Picture 9" descr="PPT Aqua_Bases-02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7638" r="50000" b="27725"/>
          <a:stretch>
            <a:fillRect/>
          </a:stretch>
        </p:blipFill>
        <p:spPr bwMode="auto">
          <a:xfrm>
            <a:off x="8543039" y="128169"/>
            <a:ext cx="479472" cy="35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31518" y="4811200"/>
            <a:ext cx="301099" cy="23025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lang="en-US" sz="10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15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895350" rtl="0" eaLnBrk="1" fontAlgn="base" hangingPunct="1">
        <a:spcBef>
          <a:spcPct val="0"/>
        </a:spcBef>
        <a:spcAft>
          <a:spcPct val="0"/>
        </a:spcAft>
        <a:tabLst>
          <a:tab pos="269875" algn="l"/>
        </a:tabLst>
        <a:defRPr sz="19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7200"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14400"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71600"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28800"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00" baseline="0">
          <a:solidFill>
            <a:schemeClr val="tx1"/>
          </a:solidFill>
          <a:latin typeface="+mn-lt"/>
          <a:ea typeface="+mn-ea"/>
          <a:cs typeface="+mn-cs"/>
        </a:defRPr>
      </a:lvl1pPr>
      <a:lvl2pPr marL="193675" indent="-19208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00" baseline="0">
          <a:solidFill>
            <a:schemeClr val="tx1"/>
          </a:solidFill>
          <a:latin typeface="+mn-lt"/>
        </a:defRPr>
      </a:lvl2pPr>
      <a:lvl3pPr marL="457200" indent="-26193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 baseline="0">
          <a:solidFill>
            <a:schemeClr val="tx1"/>
          </a:solidFill>
          <a:latin typeface="+mn-lt"/>
        </a:defRPr>
      </a:lvl3pPr>
      <a:lvl4pPr marL="614363" indent="-1555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00" baseline="0">
          <a:solidFill>
            <a:schemeClr val="tx1"/>
          </a:solidFill>
          <a:latin typeface="+mn-lt"/>
        </a:defRPr>
      </a:lvl4pPr>
      <a:lvl5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5pPr>
      <a:lvl6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6pPr>
      <a:lvl7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7pPr>
      <a:lvl8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8pPr>
      <a:lvl9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97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0555463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83" name="Slide do think-cell" r:id="rId8" imgW="270" imgH="270" progId="TCLayout.ActiveDocument.1">
                  <p:embed/>
                </p:oleObj>
              </mc:Choice>
              <mc:Fallback>
                <p:oleObj name="Slide do think-cell" r:id="rId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981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0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32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3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TextBox 39"/>
          <p:cNvSpPr txBox="1"/>
          <p:nvPr userDrawn="1"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2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1" r:id="rId5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CE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TextBox 39"/>
          <p:cNvSpPr txBox="1"/>
          <p:nvPr userDrawn="1"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24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CE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Leandro.Frossard@oi.net.br" TargetMode="External"/><Relationship Id="rId1" Type="http://schemas.openxmlformats.org/officeDocument/2006/relationships/slideLayout" Target="../slideLayouts/slideLayout1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15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10" Type="http://schemas.openxmlformats.org/officeDocument/2006/relationships/chart" Target="../charts/chart3.xml"/><Relationship Id="rId4" Type="http://schemas.openxmlformats.org/officeDocument/2006/relationships/tags" Target="../tags/tag17.xml"/><Relationship Id="rId9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7.xml"/><Relationship Id="rId1" Type="http://schemas.openxmlformats.org/officeDocument/2006/relationships/tags" Target="../tags/tag20.xml"/><Relationship Id="rId4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5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23037" y="1835464"/>
            <a:ext cx="3803592" cy="933136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en-US" dirty="0" smtClean="0"/>
              <a:t>DGS-</a:t>
            </a:r>
            <a:r>
              <a:rPr lang="en-US" dirty="0" err="1" smtClean="0"/>
              <a:t>Gerência</a:t>
            </a:r>
            <a:r>
              <a:rPr lang="en-US" dirty="0" smtClean="0"/>
              <a:t> de </a:t>
            </a:r>
            <a:r>
              <a:rPr lang="en-US" dirty="0" err="1" smtClean="0"/>
              <a:t>faturamento</a:t>
            </a:r>
            <a:r>
              <a:rPr lang="en-US" dirty="0" smtClean="0"/>
              <a:t> </a:t>
            </a:r>
            <a:r>
              <a:rPr lang="en-US" dirty="0" err="1" smtClean="0"/>
              <a:t>convergente</a:t>
            </a:r>
            <a:r>
              <a:rPr lang="en-US" dirty="0" smtClean="0"/>
              <a:t> e</a:t>
            </a:r>
          </a:p>
          <a:p>
            <a:pPr lvl="0">
              <a:lnSpc>
                <a:spcPct val="100000"/>
              </a:lnSpc>
              <a:defRPr/>
            </a:pPr>
            <a:r>
              <a:rPr lang="en-US" dirty="0" smtClean="0"/>
              <a:t>FRAUDE</a:t>
            </a:r>
            <a:endParaRPr lang="en-US" dirty="0" smtClean="0"/>
          </a:p>
          <a:p>
            <a:pPr lvl="0">
              <a:lnSpc>
                <a:spcPct val="100000"/>
              </a:lnSpc>
              <a:defRPr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3037" y="267315"/>
            <a:ext cx="5174379" cy="1330363"/>
          </a:xfrm>
          <a:prstGeom prst="rect">
            <a:avLst/>
          </a:prstGeom>
        </p:spPr>
        <p:txBody>
          <a:bodyPr/>
          <a:lstStyle/>
          <a:p>
            <a:r>
              <a:rPr lang="en-US" i="0" dirty="0" err="1" smtClean="0"/>
              <a:t>Projeto</a:t>
            </a:r>
            <a:r>
              <a:rPr lang="en-US" i="0" dirty="0" smtClean="0"/>
              <a:t> novo </a:t>
            </a:r>
            <a:r>
              <a:rPr lang="en-US" i="0" dirty="0" err="1" smtClean="0"/>
              <a:t>Antifraude</a:t>
            </a:r>
            <a:r>
              <a:rPr lang="en-US" i="0" dirty="0" smtClean="0"/>
              <a:t> RAID-FMS</a:t>
            </a:r>
            <a:endParaRPr lang="en-US" i="0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21199" y="3111579"/>
            <a:ext cx="2543187" cy="42483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kern="1200" cap="all" baseline="0">
                <a:solidFill>
                  <a:schemeClr val="bg1"/>
                </a:solidFill>
                <a:latin typeface="Simplon BP"/>
                <a:ea typeface="+mn-ea"/>
                <a:cs typeface="Museo Sans 300"/>
              </a:defRPr>
            </a:lvl1pPr>
            <a:lvl2pPr marL="176213" indent="-176213" algn="l" defTabSz="457200" rtl="0" eaLnBrk="1" latinLnBrk="0" hangingPunct="1">
              <a:lnSpc>
                <a:spcPts val="2000"/>
              </a:lnSpc>
              <a:spcBef>
                <a:spcPts val="900"/>
              </a:spcBef>
              <a:buSzPct val="50000"/>
              <a:buFont typeface="Arial"/>
              <a:buChar char="•"/>
              <a:tabLst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914400" indent="0" algn="l" defTabSz="457200" rtl="0" eaLnBrk="1" latinLnBrk="0" hangingPunct="1">
              <a:lnSpc>
                <a:spcPts val="2200"/>
              </a:lnSpc>
              <a:spcBef>
                <a:spcPts val="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371600" indent="0" algn="l" defTabSz="457200" rtl="0" eaLnBrk="1" latinLnBrk="0" hangingPunct="1">
              <a:lnSpc>
                <a:spcPts val="2200"/>
              </a:lnSpc>
              <a:spcBef>
                <a:spcPts val="0"/>
              </a:spcBef>
              <a:buFont typeface="Arial"/>
              <a:buNone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1828800" indent="0" algn="l" defTabSz="457200" rtl="0" eaLnBrk="1" latinLnBrk="0" hangingPunct="1">
              <a:lnSpc>
                <a:spcPts val="2200"/>
              </a:lnSpc>
              <a:spcBef>
                <a:spcPts val="0"/>
              </a:spcBef>
              <a:buFont typeface="Arial"/>
              <a:buNone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dirty="0" smtClean="0"/>
              <a:t>18 </a:t>
            </a:r>
            <a:r>
              <a:rPr lang="en-US" dirty="0" smtClean="0"/>
              <a:t>de Agosto 2017</a:t>
            </a:r>
          </a:p>
          <a:p>
            <a:pPr>
              <a:lnSpc>
                <a:spcPct val="100000"/>
              </a:lnSpc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06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ítulo 2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93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3600" dirty="0" err="1" smtClean="0">
                <a:solidFill>
                  <a:srgbClr val="FF6D00"/>
                </a:solidFill>
                <a:latin typeface="Simplon Oi Headline" pitchFamily="2" charset="0"/>
              </a:rPr>
              <a:t>Próximos</a:t>
            </a:r>
            <a:r>
              <a:rPr lang="en-US" sz="3600" dirty="0" smtClean="0">
                <a:solidFill>
                  <a:srgbClr val="FF6D00"/>
                </a:solidFill>
                <a:latin typeface="Simplon Oi Headline" pitchFamily="2" charset="0"/>
              </a:rPr>
              <a:t> </a:t>
            </a:r>
            <a:r>
              <a:rPr lang="en-US" sz="3600" dirty="0" err="1" smtClean="0">
                <a:solidFill>
                  <a:srgbClr val="FF6D00"/>
                </a:solidFill>
                <a:latin typeface="Simplon Oi Headline" pitchFamily="2" charset="0"/>
              </a:rPr>
              <a:t>passos</a:t>
            </a:r>
            <a:endParaRPr lang="pt-BR" sz="3600" dirty="0">
              <a:solidFill>
                <a:srgbClr val="FF6D00"/>
              </a:solidFill>
              <a:latin typeface="Simplon Oi Headline" pitchFamily="2" charset="0"/>
            </a:endParaRPr>
          </a:p>
        </p:txBody>
      </p:sp>
      <p:sp>
        <p:nvSpPr>
          <p:cNvPr id="7" name="Text Box 81"/>
          <p:cNvSpPr txBox="1">
            <a:spLocks noChangeArrowheads="1"/>
          </p:cNvSpPr>
          <p:nvPr/>
        </p:nvSpPr>
        <p:spPr bwMode="auto">
          <a:xfrm>
            <a:off x="931693" y="1748818"/>
            <a:ext cx="2402057" cy="33946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71450" indent="-171450" algn="l"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ü"/>
            </a:pPr>
            <a:r>
              <a:rPr lang="pt-BR" sz="1200" dirty="0" smtClean="0">
                <a:latin typeface="Simplon BP Regular" pitchFamily="2" charset="0"/>
              </a:rPr>
              <a:t>Mobilização Infra e Operações</a:t>
            </a:r>
          </a:p>
          <a:p>
            <a:pPr marL="171450" indent="-171450" algn="l"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ü"/>
            </a:pPr>
            <a:r>
              <a:rPr lang="pt-BR" sz="1200" dirty="0" smtClean="0">
                <a:latin typeface="Simplon BP Regular" pitchFamily="2" charset="0"/>
              </a:rPr>
              <a:t>Elaboração SD e </a:t>
            </a:r>
            <a:r>
              <a:rPr lang="pt-BR" sz="1200" dirty="0" err="1" smtClean="0">
                <a:latin typeface="Simplon BP Regular" pitchFamily="2" charset="0"/>
              </a:rPr>
              <a:t>checklist</a:t>
            </a:r>
            <a:r>
              <a:rPr lang="pt-BR" sz="1200" dirty="0" smtClean="0">
                <a:latin typeface="Simplon BP Regular" pitchFamily="2" charset="0"/>
              </a:rPr>
              <a:t> de infra.</a:t>
            </a:r>
            <a:endParaRPr lang="pt-BR" sz="1200" dirty="0">
              <a:latin typeface="Simplon BP Regular" pitchFamily="2" charset="0"/>
            </a:endParaRPr>
          </a:p>
          <a:p>
            <a:pPr marL="171450" indent="-171450" algn="l"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ü"/>
            </a:pPr>
            <a:r>
              <a:rPr lang="pt-BR" sz="1200" dirty="0" smtClean="0">
                <a:latin typeface="Simplon BP Regular" pitchFamily="2" charset="0"/>
              </a:rPr>
              <a:t>Abertura de PRJ24387 no CA.</a:t>
            </a:r>
          </a:p>
          <a:p>
            <a:pPr algn="l">
              <a:spcAft>
                <a:spcPts val="600"/>
              </a:spcAft>
              <a:buClr>
                <a:schemeClr val="tx1"/>
              </a:buClr>
              <a:buSzPct val="75000"/>
            </a:pPr>
            <a:endParaRPr lang="pt-BR" sz="1200" dirty="0" smtClean="0">
              <a:latin typeface="Simplon BP Regular" pitchFamily="2" charset="0"/>
            </a:endParaRPr>
          </a:p>
          <a:p>
            <a:pPr algn="l">
              <a:spcAft>
                <a:spcPts val="600"/>
              </a:spcAft>
              <a:buClr>
                <a:schemeClr val="tx1"/>
              </a:buClr>
              <a:buSzPct val="75000"/>
            </a:pPr>
            <a:r>
              <a:rPr lang="pt-BR" sz="1200" dirty="0" smtClean="0">
                <a:latin typeface="Simplon BP Regular" pitchFamily="2" charset="0"/>
              </a:rPr>
              <a:t>Em andamento:</a:t>
            </a:r>
            <a:endParaRPr lang="pt-BR" sz="1200" dirty="0">
              <a:latin typeface="Simplon BP Regular" pitchFamily="2" charset="0"/>
            </a:endParaRPr>
          </a:p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Simplon BP Regular" pitchFamily="2" charset="0"/>
              </a:rPr>
              <a:t>Revalidação de premissas </a:t>
            </a:r>
            <a:r>
              <a:rPr lang="pt-BR" sz="1200" dirty="0" err="1" smtClean="0">
                <a:latin typeface="Simplon BP Regular" pitchFamily="2" charset="0"/>
              </a:rPr>
              <a:t>sizing</a:t>
            </a:r>
            <a:r>
              <a:rPr lang="pt-BR" sz="1200" dirty="0" smtClean="0">
                <a:latin typeface="Simplon BP Regular" pitchFamily="2" charset="0"/>
              </a:rPr>
              <a:t> HW</a:t>
            </a:r>
            <a:endParaRPr lang="pt-BR" sz="1200" dirty="0" smtClean="0">
              <a:latin typeface="Simplon BP Regular" pitchFamily="2" charset="0"/>
            </a:endParaRPr>
          </a:p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Simplon BP Regular" pitchFamily="2" charset="0"/>
              </a:rPr>
              <a:t>Validação de requisitos técnicos e definição da arquitetura técnica.</a:t>
            </a:r>
            <a:endParaRPr lang="pt-BR" sz="1200" dirty="0" smtClean="0">
              <a:latin typeface="Simplon BP Regular" pitchFamily="2" charset="0"/>
            </a:endParaRPr>
          </a:p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Simplon BP Regular" pitchFamily="2" charset="0"/>
              </a:rPr>
              <a:t>Planejamento de entrega e integração da infra</a:t>
            </a:r>
            <a:endParaRPr lang="pt-BR" sz="1200" dirty="0">
              <a:latin typeface="Simplon BP Regular" pitchFamily="2" charset="0"/>
            </a:endParaRPr>
          </a:p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</a:pPr>
            <a:endParaRPr lang="pt-BR" sz="1200" dirty="0">
              <a:latin typeface="Simplon BP Regular" pitchFamily="2" charset="0"/>
            </a:endParaRPr>
          </a:p>
        </p:txBody>
      </p:sp>
      <p:sp>
        <p:nvSpPr>
          <p:cNvPr id="8" name="Text Box 82"/>
          <p:cNvSpPr txBox="1">
            <a:spLocks noChangeArrowheads="1"/>
          </p:cNvSpPr>
          <p:nvPr/>
        </p:nvSpPr>
        <p:spPr bwMode="auto">
          <a:xfrm>
            <a:off x="3434825" y="1788902"/>
            <a:ext cx="1708675" cy="26405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71450" indent="-171450">
              <a:spcAft>
                <a:spcPts val="60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Char char="ü"/>
            </a:pPr>
            <a:r>
              <a:rPr lang="pt-BR" sz="1200" dirty="0">
                <a:latin typeface="Simplon BP Regular" pitchFamily="2" charset="0"/>
              </a:rPr>
              <a:t>Mobilização </a:t>
            </a:r>
            <a:r>
              <a:rPr lang="pt-BR" sz="1200" dirty="0" smtClean="0">
                <a:latin typeface="Simplon BP Regular" pitchFamily="2" charset="0"/>
              </a:rPr>
              <a:t>de Segurança da Informação.</a:t>
            </a:r>
            <a:endParaRPr lang="pt-BR" sz="1200" dirty="0">
              <a:latin typeface="Simplon BP Regular" pitchFamily="2" charset="0"/>
            </a:endParaRPr>
          </a:p>
          <a:p>
            <a:pPr algn="l">
              <a:spcAft>
                <a:spcPts val="600"/>
              </a:spcAft>
              <a:buClr>
                <a:schemeClr val="tx1"/>
              </a:buClr>
              <a:buSzPct val="75000"/>
            </a:pPr>
            <a:endParaRPr lang="pt-BR" sz="1200" dirty="0" smtClean="0">
              <a:latin typeface="Simplon BP Regular" pitchFamily="2" charset="0"/>
            </a:endParaRPr>
          </a:p>
          <a:p>
            <a:pPr algn="l">
              <a:spcAft>
                <a:spcPts val="600"/>
              </a:spcAft>
              <a:buClr>
                <a:schemeClr val="tx1"/>
              </a:buClr>
              <a:buSzPct val="75000"/>
            </a:pPr>
            <a:r>
              <a:rPr lang="pt-BR" sz="1200" dirty="0" smtClean="0">
                <a:latin typeface="Simplon BP Regular" pitchFamily="2" charset="0"/>
              </a:rPr>
              <a:t>A iniciar:</a:t>
            </a:r>
          </a:p>
          <a:p>
            <a:pPr marL="171450" indent="-171450" algn="l">
              <a:spcAft>
                <a:spcPts val="60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pt-BR" sz="1200" dirty="0" smtClean="0">
                <a:latin typeface="Simplon BP Regular" pitchFamily="2" charset="0"/>
              </a:rPr>
              <a:t>Validação de politica de acessos</a:t>
            </a:r>
          </a:p>
          <a:p>
            <a:pPr marL="171450" indent="-171450" algn="l">
              <a:spcAft>
                <a:spcPts val="60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pt-BR" sz="1200" dirty="0" smtClean="0">
                <a:latin typeface="Simplon BP Regular" pitchFamily="2" charset="0"/>
              </a:rPr>
              <a:t>Validação de politicas de segurança de aplicação e dados</a:t>
            </a:r>
          </a:p>
          <a:p>
            <a:pPr marL="171450" indent="-171450" algn="l">
              <a:spcAft>
                <a:spcPts val="60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</a:pPr>
            <a:r>
              <a:rPr lang="pt-BR" sz="1200" dirty="0" smtClean="0">
                <a:latin typeface="Simplon BP Regular" pitchFamily="2" charset="0"/>
              </a:rPr>
              <a:t>Elaboração de relatório de vulnerabilidades</a:t>
            </a:r>
            <a:endParaRPr lang="pt-BR" sz="1200" dirty="0" smtClean="0">
              <a:latin typeface="Simplon BP Regular" pitchFamily="2" charset="0"/>
            </a:endParaRPr>
          </a:p>
        </p:txBody>
      </p:sp>
      <p:sp>
        <p:nvSpPr>
          <p:cNvPr id="9" name="Text Box 83"/>
          <p:cNvSpPr txBox="1">
            <a:spLocks noChangeArrowheads="1"/>
          </p:cNvSpPr>
          <p:nvPr/>
        </p:nvSpPr>
        <p:spPr bwMode="auto">
          <a:xfrm>
            <a:off x="5404298" y="1748818"/>
            <a:ext cx="1587052" cy="26405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88900" indent="-88900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Simplon BP Regular" pitchFamily="2" charset="0"/>
              </a:rPr>
              <a:t>Elaboração de DSOL, protótipo de telas da solução </a:t>
            </a:r>
            <a:r>
              <a:rPr lang="pt-BR" sz="1200" dirty="0" err="1" smtClean="0">
                <a:latin typeface="Simplon BP Regular" pitchFamily="2" charset="0"/>
              </a:rPr>
              <a:t>vanila</a:t>
            </a:r>
            <a:r>
              <a:rPr lang="pt-BR" sz="1200" dirty="0" smtClean="0">
                <a:latin typeface="Simplon BP Regular" pitchFamily="2" charset="0"/>
              </a:rPr>
              <a:t> e </a:t>
            </a:r>
            <a:r>
              <a:rPr lang="pt-BR" sz="1200" dirty="0" err="1">
                <a:latin typeface="Simplon BP Regular" pitchFamily="2" charset="0"/>
              </a:rPr>
              <a:t>r</a:t>
            </a:r>
            <a:r>
              <a:rPr lang="pt-BR" sz="1200" dirty="0" err="1" smtClean="0">
                <a:latin typeface="Simplon BP Regular" pitchFamily="2" charset="0"/>
              </a:rPr>
              <a:t>unbook</a:t>
            </a:r>
            <a:r>
              <a:rPr lang="pt-BR" sz="1200" dirty="0" smtClean="0">
                <a:latin typeface="Simplon BP Regular" pitchFamily="2" charset="0"/>
              </a:rPr>
              <a:t> de operações.</a:t>
            </a:r>
          </a:p>
          <a:p>
            <a:pPr marL="88900" indent="-88900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Simplon BP Regular" pitchFamily="2" charset="0"/>
              </a:rPr>
              <a:t>Disponibilização de manual com modelo de dados e módulos </a:t>
            </a:r>
            <a:r>
              <a:rPr lang="pt-BR" sz="1200" dirty="0" err="1" smtClean="0">
                <a:latin typeface="Simplon BP Regular" pitchFamily="2" charset="0"/>
              </a:rPr>
              <a:t>vanila</a:t>
            </a:r>
            <a:r>
              <a:rPr lang="pt-BR" sz="1200" dirty="0" smtClean="0">
                <a:latin typeface="Simplon BP Regular" pitchFamily="2" charset="0"/>
              </a:rPr>
              <a:t>.</a:t>
            </a:r>
          </a:p>
          <a:p>
            <a:pPr marL="88900" indent="-88900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Simplon BP Regular" pitchFamily="2" charset="0"/>
              </a:rPr>
              <a:t>Treinamento RAID-FMS </a:t>
            </a:r>
            <a:r>
              <a:rPr lang="pt-BR" sz="1200" dirty="0" err="1" smtClean="0">
                <a:latin typeface="Simplon BP Regular" pitchFamily="2" charset="0"/>
              </a:rPr>
              <a:t>vanila</a:t>
            </a:r>
            <a:endParaRPr lang="pt-BR" sz="1200" dirty="0" smtClean="0">
              <a:latin typeface="Simplon BP Regular" pitchFamily="2" charset="0"/>
            </a:endParaRPr>
          </a:p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</a:pPr>
            <a:endParaRPr lang="pt-BR" sz="1200" dirty="0">
              <a:latin typeface="Simplon BP Regular" pitchFamily="2" charset="0"/>
            </a:endParaRPr>
          </a:p>
        </p:txBody>
      </p:sp>
      <p:sp>
        <p:nvSpPr>
          <p:cNvPr id="2" name="Estrela de 5 pontas 1"/>
          <p:cNvSpPr/>
          <p:nvPr/>
        </p:nvSpPr>
        <p:spPr>
          <a:xfrm>
            <a:off x="403965" y="1754561"/>
            <a:ext cx="266328" cy="266328"/>
          </a:xfrm>
          <a:prstGeom prst="star5">
            <a:avLst/>
          </a:prstGeom>
          <a:solidFill>
            <a:srgbClr val="FF6D00"/>
          </a:solidFill>
          <a:ln>
            <a:solidFill>
              <a:srgbClr val="FF6D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400" dirty="0" smtClean="0">
              <a:latin typeface="Simplon BP Regular"/>
              <a:cs typeface="Simplon BP Regular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134148" y="2082149"/>
            <a:ext cx="794658" cy="442035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pt-BR" sz="1200" dirty="0" smtClean="0">
                <a:latin typeface="Simplon BP Regular" pitchFamily="2" charset="0"/>
                <a:ea typeface="Simplon BP" charset="0"/>
                <a:cs typeface="Simplon BP" charset="0"/>
              </a:rPr>
              <a:t>Estamos aqui!</a:t>
            </a:r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4072615075"/>
              </p:ext>
            </p:extLst>
          </p:nvPr>
        </p:nvGraphicFramePr>
        <p:xfrm>
          <a:off x="195942" y="1157584"/>
          <a:ext cx="8752115" cy="46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 Box 83"/>
          <p:cNvSpPr txBox="1">
            <a:spLocks noChangeArrowheads="1"/>
          </p:cNvSpPr>
          <p:nvPr/>
        </p:nvSpPr>
        <p:spPr bwMode="auto">
          <a:xfrm>
            <a:off x="7214048" y="1754561"/>
            <a:ext cx="1587052" cy="26405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88900" indent="-88900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Simplon BP Regular" pitchFamily="2" charset="0"/>
              </a:rPr>
              <a:t>Elaboração de plano de atividades de levantamento de processos de negócio, detalhamento de regras, cenários de testes e critérios de aceitação para as ondas previstas.</a:t>
            </a:r>
          </a:p>
          <a:p>
            <a:pPr marL="88900" indent="-88900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Simplon BP Regular" pitchFamily="2" charset="0"/>
              </a:rPr>
              <a:t>Abertura de PRJ no CA</a:t>
            </a:r>
            <a:endParaRPr lang="pt-BR" sz="1200" dirty="0" smtClean="0">
              <a:latin typeface="Simplon BP Regular" pitchFamily="2" charset="0"/>
            </a:endParaRPr>
          </a:p>
          <a:p>
            <a:pPr marL="88900" indent="-88900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Simplon BP Regular" pitchFamily="2" charset="0"/>
              </a:rPr>
              <a:t>Análise de impactos e elaboração de DAS pelo time de Arquitetura.</a:t>
            </a:r>
            <a:endParaRPr lang="pt-BR" sz="1200" dirty="0" smtClean="0">
              <a:latin typeface="Simplon BP Regular" pitchFamily="2" charset="0"/>
            </a:endParaRPr>
          </a:p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</a:pPr>
            <a:endParaRPr lang="pt-BR" sz="1200" dirty="0">
              <a:latin typeface="Simplon BP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63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/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" t="643" r="-541" b="-2406"/>
          <a:stretch/>
        </p:blipFill>
        <p:spPr>
          <a:xfrm>
            <a:off x="3686623" y="735494"/>
            <a:ext cx="4711547" cy="3755533"/>
          </a:xfrm>
        </p:spPr>
      </p:pic>
      <p:pic>
        <p:nvPicPr>
          <p:cNvPr id="2" name="Espaço Reservado para Imagem 1"/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5" t="179" r="-1009" b="-219"/>
          <a:stretch/>
        </p:blipFill>
        <p:spPr>
          <a:xfrm>
            <a:off x="323037" y="3016218"/>
            <a:ext cx="2448000" cy="1440563"/>
          </a:xfrm>
        </p:spPr>
      </p:pic>
      <p:sp>
        <p:nvSpPr>
          <p:cNvPr id="19" name="Text Placeholder 18"/>
          <p:cNvSpPr>
            <a:spLocks noGrp="1"/>
          </p:cNvSpPr>
          <p:nvPr>
            <p:ph type="body" sz="quarter" idx="27"/>
          </p:nvPr>
        </p:nvSpPr>
        <p:spPr>
          <a:xfrm>
            <a:off x="323037" y="4522159"/>
            <a:ext cx="2435237" cy="3876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AF TRÁFEGO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037" y="181590"/>
            <a:ext cx="8297088" cy="837285"/>
          </a:xfrm>
        </p:spPr>
        <p:txBody>
          <a:bodyPr/>
          <a:lstStyle/>
          <a:p>
            <a:r>
              <a:rPr lang="en-US" sz="3200" dirty="0" err="1" smtClean="0"/>
              <a:t>Arquitetura</a:t>
            </a:r>
            <a:r>
              <a:rPr lang="en-US" sz="3200" dirty="0" smtClean="0"/>
              <a:t> AF OI -&gt; EVOLUÇÂO RAID-FMS</a:t>
            </a:r>
            <a:endParaRPr lang="en-US" sz="3200" dirty="0"/>
          </a:p>
        </p:txBody>
      </p:sp>
      <p:pic>
        <p:nvPicPr>
          <p:cNvPr id="7" name="Espaço Reservado para Imagem 6"/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5" t="-166" r="-1008" b="212"/>
          <a:stretch/>
        </p:blipFill>
        <p:spPr>
          <a:xfrm>
            <a:off x="323037" y="825807"/>
            <a:ext cx="2448000" cy="1619251"/>
          </a:xfrm>
        </p:spPr>
      </p:pic>
      <p:sp>
        <p:nvSpPr>
          <p:cNvPr id="20" name="Text Placeholder 19"/>
          <p:cNvSpPr>
            <a:spLocks noGrp="1"/>
          </p:cNvSpPr>
          <p:nvPr>
            <p:ph type="body" sz="quarter" idx="39"/>
          </p:nvPr>
        </p:nvSpPr>
        <p:spPr>
          <a:xfrm>
            <a:off x="323037" y="2519078"/>
            <a:ext cx="2435237" cy="38769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SUBSCRIÇÂO ON-LINE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0"/>
          </p:nvPr>
        </p:nvSpPr>
        <p:spPr>
          <a:xfrm>
            <a:off x="3643081" y="4522159"/>
            <a:ext cx="4711547" cy="387694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RAID-FMS OI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29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4869454" y="1438804"/>
            <a:ext cx="3396425" cy="2348188"/>
          </a:xfrm>
        </p:spPr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>
                <a:latin typeface="Simplon BP Bold"/>
                <a:cs typeface="Simplon BP Bold"/>
              </a:rPr>
              <a:pPr/>
              <a:t>12</a:t>
            </a:fld>
            <a:endParaRPr lang="en-US">
              <a:latin typeface="Simplon BP Bold"/>
              <a:cs typeface="Simplon BP Bold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323037" y="4125320"/>
            <a:ext cx="2729159" cy="38769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AMBIENTES DEV/HML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037" y="267315"/>
            <a:ext cx="7942843" cy="837285"/>
          </a:xfrm>
        </p:spPr>
        <p:txBody>
          <a:bodyPr/>
          <a:lstStyle/>
          <a:p>
            <a:r>
              <a:rPr lang="en-US" dirty="0" err="1" smtClean="0"/>
              <a:t>Arquitetura</a:t>
            </a:r>
            <a:r>
              <a:rPr lang="en-US" dirty="0" smtClean="0"/>
              <a:t> FISICA RAID-FMS (draft)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8"/>
          </p:nvPr>
        </p:nvSpPr>
        <p:spPr>
          <a:xfrm>
            <a:off x="4869454" y="4125320"/>
            <a:ext cx="3396425" cy="38769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AMBIENTE PRODUTIVO</a:t>
            </a:r>
            <a:endParaRPr lang="en-US" dirty="0"/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066317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>
          <a:xfrm>
            <a:off x="323037" y="1509689"/>
            <a:ext cx="6085553" cy="289600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latin typeface="Simplon BP Regular"/>
                <a:cs typeface="Simplon BP Regular"/>
              </a:rPr>
              <a:t>Migração</a:t>
            </a:r>
            <a:r>
              <a:rPr lang="en-US" dirty="0" smtClean="0">
                <a:latin typeface="Simplon BP Regular"/>
                <a:cs typeface="Simplon BP Regular"/>
              </a:rPr>
              <a:t> de dados e </a:t>
            </a:r>
            <a:r>
              <a:rPr lang="en-US" dirty="0" err="1" smtClean="0">
                <a:latin typeface="Simplon BP Regular"/>
                <a:cs typeface="Simplon BP Regular"/>
              </a:rPr>
              <a:t>integração</a:t>
            </a:r>
            <a:r>
              <a:rPr lang="en-US" dirty="0" smtClean="0">
                <a:latin typeface="Simplon BP Regular"/>
                <a:cs typeface="Simplon BP Regular"/>
              </a:rPr>
              <a:t> Hadoop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Principais</a:t>
            </a:r>
            <a:r>
              <a:rPr lang="en-US" dirty="0" smtClean="0"/>
              <a:t> </a:t>
            </a:r>
            <a:r>
              <a:rPr lang="en-US" dirty="0" err="1" smtClean="0"/>
              <a:t>premissas</a:t>
            </a:r>
            <a:r>
              <a:rPr lang="en-US" dirty="0" smtClean="0"/>
              <a:t> e </a:t>
            </a:r>
            <a:r>
              <a:rPr lang="en-US" dirty="0" err="1" smtClean="0"/>
              <a:t>restrições</a:t>
            </a:r>
            <a:r>
              <a:rPr lang="en-US" dirty="0" smtClean="0"/>
              <a:t> (PT WEDO)</a:t>
            </a:r>
            <a:endParaRPr lang="en-US" dirty="0"/>
          </a:p>
        </p:txBody>
      </p:sp>
      <p:sp>
        <p:nvSpPr>
          <p:cNvPr id="4" name="Retângulo 3"/>
          <p:cNvSpPr/>
          <p:nvPr/>
        </p:nvSpPr>
        <p:spPr>
          <a:xfrm>
            <a:off x="221436" y="1772473"/>
            <a:ext cx="63698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Simplon BP Regular" pitchFamily="2" charset="0"/>
              </a:rPr>
              <a:t>A Oi deverá fornecer a documentação dos sistemas a serem migrados. </a:t>
            </a:r>
            <a:endParaRPr lang="pt-BR" sz="1200" dirty="0" smtClean="0">
              <a:latin typeface="Simplon BP Regular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latin typeface="Simplon BP Regular" pitchFamily="2" charset="0"/>
              </a:rPr>
              <a:t>A </a:t>
            </a:r>
            <a:r>
              <a:rPr lang="pt-BR" sz="1200" dirty="0">
                <a:latin typeface="Simplon BP Regular" pitchFamily="2" charset="0"/>
              </a:rPr>
              <a:t>Oi deverá fornecer o dicionário de dados das tabelas envolvidas na migração.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latin typeface="Simplon BP Regular" pitchFamily="2" charset="0"/>
              </a:rPr>
              <a:t>A </a:t>
            </a:r>
            <a:r>
              <a:rPr lang="pt-BR" sz="1200" dirty="0">
                <a:latin typeface="Simplon BP Regular" pitchFamily="2" charset="0"/>
              </a:rPr>
              <a:t>Oi deverá suportar a </a:t>
            </a:r>
            <a:r>
              <a:rPr lang="pt-BR" sz="1200" dirty="0" err="1">
                <a:latin typeface="Simplon BP Regular" pitchFamily="2" charset="0"/>
              </a:rPr>
              <a:t>WeDo</a:t>
            </a:r>
            <a:r>
              <a:rPr lang="pt-BR" sz="1200" dirty="0">
                <a:latin typeface="Simplon BP Regular" pitchFamily="2" charset="0"/>
              </a:rPr>
              <a:t> na migração dos dados do sistema atual de gestão de fraudes para a nova </a:t>
            </a:r>
            <a:r>
              <a:rPr lang="pt-BR" sz="1200" dirty="0" smtClean="0">
                <a:latin typeface="Simplon BP Regular" pitchFamily="2" charset="0"/>
              </a:rPr>
              <a:t>solução, onde serão considerados no processo de migração:</a:t>
            </a:r>
          </a:p>
          <a:p>
            <a:pPr lvl="1"/>
            <a:r>
              <a:rPr lang="pt-BR" sz="1200" dirty="0" smtClean="0">
                <a:latin typeface="Simplon BP Regular" pitchFamily="2" charset="0"/>
              </a:rPr>
              <a:t>-   </a:t>
            </a:r>
            <a:r>
              <a:rPr lang="pt-BR" sz="1200" dirty="0" err="1" smtClean="0">
                <a:latin typeface="Simplon BP Regular" pitchFamily="2" charset="0"/>
              </a:rPr>
              <a:t>Hotlists</a:t>
            </a:r>
            <a:r>
              <a:rPr lang="pt-BR" sz="1200" dirty="0" smtClean="0">
                <a:latin typeface="Simplon BP Regular" pitchFamily="2" charset="0"/>
              </a:rPr>
              <a:t> </a:t>
            </a:r>
            <a:r>
              <a:rPr lang="pt-BR" sz="1200" dirty="0">
                <a:latin typeface="Simplon BP Regular" pitchFamily="2" charset="0"/>
              </a:rPr>
              <a:t>e </a:t>
            </a:r>
            <a:r>
              <a:rPr lang="pt-BR" sz="1200" dirty="0" err="1">
                <a:latin typeface="Simplon BP Regular" pitchFamily="2" charset="0"/>
              </a:rPr>
              <a:t>whitelists</a:t>
            </a:r>
            <a:r>
              <a:rPr lang="pt-BR" sz="1200" dirty="0">
                <a:latin typeface="Simplon BP Regular" pitchFamily="2" charset="0"/>
              </a:rPr>
              <a:t> existentes. </a:t>
            </a:r>
          </a:p>
          <a:p>
            <a:pPr marL="628650" lvl="1" indent="-171450">
              <a:buFontTx/>
              <a:buChar char="-"/>
            </a:pPr>
            <a:r>
              <a:rPr lang="pt-BR" sz="1200" dirty="0" smtClean="0">
                <a:latin typeface="Simplon BP Regular" pitchFamily="2" charset="0"/>
              </a:rPr>
              <a:t>Casos </a:t>
            </a:r>
            <a:r>
              <a:rPr lang="pt-BR" sz="1200" dirty="0">
                <a:latin typeface="Simplon BP Regular" pitchFamily="2" charset="0"/>
              </a:rPr>
              <a:t>de fraude por entidade (MSISDN, IMEI, </a:t>
            </a:r>
            <a:r>
              <a:rPr lang="pt-BR" sz="1200" dirty="0" err="1">
                <a:latin typeface="Simplon BP Regular" pitchFamily="2" charset="0"/>
              </a:rPr>
              <a:t>Dealer</a:t>
            </a:r>
            <a:r>
              <a:rPr lang="pt-BR" sz="1200" dirty="0">
                <a:latin typeface="Simplon BP Regular" pitchFamily="2" charset="0"/>
              </a:rPr>
              <a:t>, </a:t>
            </a:r>
            <a:r>
              <a:rPr lang="pt-BR" sz="1200" dirty="0" err="1">
                <a:latin typeface="Simplon BP Regular" pitchFamily="2" charset="0"/>
              </a:rPr>
              <a:t>etc</a:t>
            </a:r>
            <a:r>
              <a:rPr lang="pt-BR" sz="1200" dirty="0" smtClean="0">
                <a:latin typeface="Simplon BP Regular" pitchFamily="2" charset="0"/>
              </a:rPr>
              <a:t>) </a:t>
            </a:r>
          </a:p>
          <a:p>
            <a:pPr marL="628650" lvl="1" indent="-171450">
              <a:buFontTx/>
              <a:buChar char="-"/>
            </a:pPr>
            <a:r>
              <a:rPr lang="pt-BR" sz="1200" dirty="0" smtClean="0">
                <a:latin typeface="Simplon BP Regular" pitchFamily="2" charset="0"/>
              </a:rPr>
              <a:t>Informação </a:t>
            </a:r>
            <a:r>
              <a:rPr lang="pt-BR" sz="1200" dirty="0">
                <a:latin typeface="Simplon BP Regular" pitchFamily="2" charset="0"/>
              </a:rPr>
              <a:t>completa de subscrição (nome, endereço, </a:t>
            </a:r>
            <a:r>
              <a:rPr lang="pt-BR" sz="1200" dirty="0" err="1">
                <a:latin typeface="Simplon BP Regular" pitchFamily="2" charset="0"/>
              </a:rPr>
              <a:t>etc</a:t>
            </a:r>
            <a:r>
              <a:rPr lang="pt-BR" sz="1200" dirty="0">
                <a:latin typeface="Simplon BP Regular" pitchFamily="2" charset="0"/>
              </a:rPr>
              <a:t>) dos </a:t>
            </a:r>
            <a:r>
              <a:rPr lang="pt-BR" sz="1200" dirty="0" smtClean="0">
                <a:latin typeface="Simplon BP Regular" pitchFamily="2" charset="0"/>
              </a:rPr>
              <a:t>fraudadores.</a:t>
            </a:r>
            <a:endParaRPr lang="pt-BR" sz="1200" dirty="0">
              <a:latin typeface="Simplon BP Regular" pitchFamily="2" charset="0"/>
            </a:endParaRPr>
          </a:p>
          <a:p>
            <a:pPr marL="628650" lvl="1" indent="-171450">
              <a:buFontTx/>
              <a:buChar char="-"/>
            </a:pPr>
            <a:r>
              <a:rPr lang="pt-BR" sz="1200" dirty="0" smtClean="0">
                <a:latin typeface="Simplon BP Regular" pitchFamily="2" charset="0"/>
              </a:rPr>
              <a:t>Histórico </a:t>
            </a:r>
            <a:r>
              <a:rPr lang="pt-BR" sz="1200" dirty="0">
                <a:latin typeface="Simplon BP Regular" pitchFamily="2" charset="0"/>
              </a:rPr>
              <a:t>de ações realizadas por </a:t>
            </a:r>
            <a:r>
              <a:rPr lang="pt-BR" sz="1200" dirty="0" smtClean="0">
                <a:latin typeface="Simplon BP Regular" pitchFamily="2" charset="0"/>
              </a:rPr>
              <a:t>entidade.</a:t>
            </a:r>
            <a:endParaRPr lang="pt-BR" sz="1200" dirty="0">
              <a:latin typeface="Simplon BP Regular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latin typeface="Simplon BP Regular" pitchFamily="2" charset="0"/>
              </a:rPr>
              <a:t>Os </a:t>
            </a:r>
            <a:r>
              <a:rPr lang="pt-BR" sz="1200" dirty="0">
                <a:latin typeface="Simplon BP Regular" pitchFamily="2" charset="0"/>
              </a:rPr>
              <a:t>dados de tráfego (arquivos de </a:t>
            </a:r>
            <a:r>
              <a:rPr lang="pt-BR" sz="1200" dirty="0" err="1">
                <a:latin typeface="Simplon BP Regular" pitchFamily="2" charset="0"/>
              </a:rPr>
              <a:t>xDRs</a:t>
            </a:r>
            <a:r>
              <a:rPr lang="pt-BR" sz="1200" dirty="0">
                <a:latin typeface="Simplon BP Regular" pitchFamily="2" charset="0"/>
              </a:rPr>
              <a:t> provenientes da mediação) que não fazem parte do escopo de prevenção à fraude (</a:t>
            </a:r>
            <a:r>
              <a:rPr lang="pt-BR" sz="1200" dirty="0" err="1">
                <a:latin typeface="Simplon BP Regular" pitchFamily="2" charset="0"/>
              </a:rPr>
              <a:t>near</a:t>
            </a:r>
            <a:r>
              <a:rPr lang="pt-BR" sz="1200" dirty="0">
                <a:latin typeface="Simplon BP Regular" pitchFamily="2" charset="0"/>
              </a:rPr>
              <a:t> real time) deverão ser entregues no servidor Edge Node do cluster </a:t>
            </a:r>
            <a:r>
              <a:rPr lang="pt-BR" sz="1200" dirty="0" err="1">
                <a:latin typeface="Simplon BP Regular" pitchFamily="2" charset="0"/>
              </a:rPr>
              <a:t>Hadoop</a:t>
            </a:r>
            <a:r>
              <a:rPr lang="pt-BR" sz="1200" dirty="0">
                <a:latin typeface="Simplon BP Regular" pitchFamily="2" charset="0"/>
              </a:rPr>
              <a:t> (ou em outro servidor que tenha a função de data </a:t>
            </a:r>
            <a:r>
              <a:rPr lang="pt-BR" sz="1200" dirty="0" err="1">
                <a:latin typeface="Simplon BP Regular" pitchFamily="2" charset="0"/>
              </a:rPr>
              <a:t>staging</a:t>
            </a:r>
            <a:r>
              <a:rPr lang="pt-BR" sz="1200" dirty="0">
                <a:latin typeface="Simplon BP Regular" pitchFamily="2" charset="0"/>
              </a:rPr>
              <a:t>), de onde serão imputados no cluster. 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smtClean="0">
                <a:latin typeface="Simplon BP Regular" pitchFamily="2" charset="0"/>
              </a:rPr>
              <a:t>Para este projeto, o </a:t>
            </a:r>
            <a:r>
              <a:rPr lang="pt-BR" sz="1200" dirty="0" err="1">
                <a:latin typeface="Simplon BP Regular" pitchFamily="2" charset="0"/>
              </a:rPr>
              <a:t>Hadoop</a:t>
            </a:r>
            <a:r>
              <a:rPr lang="pt-BR" sz="1200" dirty="0">
                <a:latin typeface="Simplon BP Regular" pitchFamily="2" charset="0"/>
              </a:rPr>
              <a:t> terá o conceito de base fria no escopo da solução, onde uma base quente </a:t>
            </a:r>
            <a:r>
              <a:rPr lang="pt-BR" sz="1200" dirty="0" smtClean="0">
                <a:latin typeface="Simplon BP Regular" pitchFamily="2" charset="0"/>
              </a:rPr>
              <a:t>terá </a:t>
            </a:r>
            <a:r>
              <a:rPr lang="pt-BR" sz="1200" dirty="0">
                <a:latin typeface="Simplon BP Regular" pitchFamily="2" charset="0"/>
              </a:rPr>
              <a:t>os registros do dia para atender a necessidade de respostas em tempo próximo ao real e o </a:t>
            </a:r>
            <a:r>
              <a:rPr lang="pt-BR" sz="1200" dirty="0" err="1">
                <a:latin typeface="Simplon BP Regular" pitchFamily="2" charset="0"/>
              </a:rPr>
              <a:t>Hadoop</a:t>
            </a:r>
            <a:r>
              <a:rPr lang="pt-BR" sz="1200" dirty="0">
                <a:latin typeface="Simplon BP Regular" pitchFamily="2" charset="0"/>
              </a:rPr>
              <a:t> terá todos os registros até o limite do tempo de guarda (aproximadamente 5 anos), para o uso de pesquisas mais complexas e tempo de resposta adequado.  </a:t>
            </a:r>
          </a:p>
          <a:p>
            <a:endParaRPr lang="pt-BR" sz="1200" dirty="0">
              <a:latin typeface="Simplon BP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837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323038" y="3616254"/>
            <a:ext cx="6085552" cy="152051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Simplon BP Regular"/>
                <a:cs typeface="Simplon BP Regular"/>
              </a:rPr>
              <a:t>Dir. </a:t>
            </a:r>
            <a:r>
              <a:rPr lang="en-US" dirty="0" err="1" smtClean="0">
                <a:latin typeface="Simplon BP Regular"/>
                <a:cs typeface="Simplon BP Regular"/>
              </a:rPr>
              <a:t>Governança</a:t>
            </a:r>
            <a:r>
              <a:rPr lang="en-US" dirty="0" smtClean="0">
                <a:latin typeface="Simplon BP Regular"/>
                <a:cs typeface="Simplon BP Regular"/>
              </a:rPr>
              <a:t> </a:t>
            </a:r>
            <a:r>
              <a:rPr lang="en-US" dirty="0" err="1" smtClean="0">
                <a:latin typeface="Simplon BP Regular"/>
                <a:cs typeface="Simplon BP Regular"/>
              </a:rPr>
              <a:t>Tecnológica</a:t>
            </a:r>
            <a:r>
              <a:rPr lang="en-US" dirty="0" smtClean="0">
                <a:latin typeface="Simplon BP Regular"/>
                <a:cs typeface="Simplon BP Regular"/>
              </a:rPr>
              <a:t> e </a:t>
            </a:r>
            <a:r>
              <a:rPr lang="en-US" dirty="0" err="1" smtClean="0">
                <a:latin typeface="Simplon BP Regular"/>
                <a:cs typeface="Simplon BP Regular"/>
              </a:rPr>
              <a:t>Desenvolvimento</a:t>
            </a:r>
            <a:r>
              <a:rPr lang="en-US" dirty="0" smtClean="0">
                <a:latin typeface="Simplon BP Regular"/>
                <a:cs typeface="Simplon BP Regular"/>
              </a:rPr>
              <a:t> de </a:t>
            </a:r>
            <a:r>
              <a:rPr lang="en-US" dirty="0" err="1" smtClean="0">
                <a:latin typeface="Simplon BP Regular"/>
                <a:cs typeface="Simplon BP Regular"/>
              </a:rPr>
              <a:t>Serviços</a:t>
            </a:r>
            <a:endParaRPr lang="en-US" dirty="0" smtClean="0">
              <a:latin typeface="Simplon BP Regular"/>
              <a:cs typeface="Simplon BP Regular"/>
            </a:endParaRPr>
          </a:p>
          <a:p>
            <a:r>
              <a:rPr lang="en-US" dirty="0" err="1" smtClean="0">
                <a:latin typeface="Simplon BP Regular"/>
              </a:rPr>
              <a:t>Gerência</a:t>
            </a:r>
            <a:r>
              <a:rPr lang="en-US" dirty="0" smtClean="0">
                <a:latin typeface="Simplon BP Regular"/>
              </a:rPr>
              <a:t> de </a:t>
            </a:r>
            <a:r>
              <a:rPr lang="en-US" dirty="0" err="1" smtClean="0">
                <a:latin typeface="Simplon BP Regular"/>
              </a:rPr>
              <a:t>Faturamento</a:t>
            </a:r>
            <a:r>
              <a:rPr lang="en-US" dirty="0" smtClean="0">
                <a:latin typeface="Simplon BP Regular"/>
              </a:rPr>
              <a:t> </a:t>
            </a:r>
            <a:r>
              <a:rPr lang="en-US" dirty="0" err="1" smtClean="0">
                <a:latin typeface="Simplon BP Regular"/>
              </a:rPr>
              <a:t>Convergente</a:t>
            </a:r>
            <a:r>
              <a:rPr lang="en-US" dirty="0" smtClean="0">
                <a:latin typeface="Simplon BP Regular"/>
              </a:rPr>
              <a:t> e </a:t>
            </a:r>
            <a:r>
              <a:rPr lang="en-US" dirty="0" err="1" smtClean="0">
                <a:latin typeface="Simplon BP Regular"/>
              </a:rPr>
              <a:t>Fraude</a:t>
            </a:r>
            <a:endParaRPr lang="en-US" dirty="0" smtClean="0">
              <a:latin typeface="Simplon BP Regular"/>
            </a:endParaRPr>
          </a:p>
          <a:p>
            <a:r>
              <a:rPr lang="en-US" dirty="0" smtClean="0">
                <a:latin typeface="Simplon BP Regular"/>
                <a:hlinkClick r:id="rId2"/>
              </a:rPr>
              <a:t>Leandro.Frossard@oi.net.br</a:t>
            </a:r>
            <a:r>
              <a:rPr lang="en-US" dirty="0" smtClean="0">
                <a:latin typeface="Simplon BP Regular"/>
              </a:rPr>
              <a:t> - 21988411005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>
          <a:xfrm>
            <a:off x="323037" y="3046389"/>
            <a:ext cx="6085553" cy="289600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>
                <a:latin typeface="Simplon BP Regular"/>
                <a:cs typeface="Simplon BP Regular"/>
              </a:rPr>
              <a:t>Elaborador</a:t>
            </a:r>
            <a:r>
              <a:rPr lang="en-US" dirty="0" smtClean="0">
                <a:latin typeface="Simplon BP Regular"/>
                <a:cs typeface="Simplon BP Regular"/>
              </a:rPr>
              <a:t> </a:t>
            </a:r>
            <a:r>
              <a:rPr lang="en-US" dirty="0" err="1" smtClean="0">
                <a:latin typeface="Simplon BP Regular"/>
                <a:cs typeface="Simplon BP Regular"/>
              </a:rPr>
              <a:t>por</a:t>
            </a:r>
            <a:r>
              <a:rPr lang="en-US" dirty="0" smtClean="0">
                <a:latin typeface="Simplon BP Regular"/>
                <a:cs typeface="Simplon BP Regular"/>
              </a:rPr>
              <a:t> Leandro Frossard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Obrigado.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69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" y="190500"/>
            <a:ext cx="85629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91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31" y="190500"/>
            <a:ext cx="76485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95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8315"/>
            <a:ext cx="9144000" cy="176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95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tângulo Arredondado 80"/>
          <p:cNvSpPr/>
          <p:nvPr/>
        </p:nvSpPr>
        <p:spPr>
          <a:xfrm>
            <a:off x="8108986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98" name="Título 2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2000" dirty="0" smtClean="0">
                <a:solidFill>
                  <a:schemeClr val="accent1"/>
                </a:solidFill>
              </a:rPr>
              <a:t>Modernizar a arquitetura da gestão </a:t>
            </a:r>
            <a:r>
              <a:rPr lang="pt-BR" sz="2000" dirty="0">
                <a:solidFill>
                  <a:schemeClr val="accent1"/>
                </a:solidFill>
              </a:rPr>
              <a:t>de fraude </a:t>
            </a:r>
            <a:r>
              <a:rPr lang="pt-BR" sz="2000" dirty="0" smtClean="0">
                <a:solidFill>
                  <a:schemeClr val="accent1"/>
                </a:solidFill>
              </a:rPr>
              <a:t>aumenta a eficiência e nos prepara para novos modelos de negócio.</a:t>
            </a:r>
            <a:endParaRPr lang="pt-BR" sz="2000" dirty="0">
              <a:solidFill>
                <a:schemeClr val="accent1"/>
              </a:solidFill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476465" y="1333308"/>
            <a:ext cx="3015415" cy="34706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Modelagem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preditiva e análise comportamental;</a:t>
            </a:r>
            <a:endParaRPr lang="pt-BR" sz="1400" dirty="0">
              <a:latin typeface="Simplon BP" charset="0"/>
              <a:ea typeface="Simplon BP" charset="0"/>
              <a:cs typeface="Simplon BP" charset="0"/>
            </a:endParaRP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Visão </a:t>
            </a:r>
            <a:r>
              <a:rPr lang="pt-BR" sz="1400" dirty="0" err="1">
                <a:latin typeface="Simplon BP" charset="0"/>
                <a:ea typeface="Simplon BP" charset="0"/>
                <a:cs typeface="Simplon BP" charset="0"/>
              </a:rPr>
              <a:t>cross-channel</a:t>
            </a: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 em toda a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empresa;</a:t>
            </a:r>
            <a:endParaRPr lang="pt-BR" sz="1400" dirty="0">
              <a:latin typeface="Simplon BP" charset="0"/>
              <a:ea typeface="Simplon BP" charset="0"/>
              <a:cs typeface="Simplon BP" charset="0"/>
            </a:endParaRP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Regras e Workflows de </a:t>
            </a:r>
            <a:r>
              <a:rPr lang="pt-BR" sz="1400" dirty="0" err="1" smtClean="0">
                <a:latin typeface="Simplon BP" charset="0"/>
                <a:ea typeface="Simplon BP" charset="0"/>
                <a:cs typeface="Simplon BP" charset="0"/>
              </a:rPr>
              <a:t>anti-fraude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 unificados;</a:t>
            </a:r>
            <a:endParaRPr lang="pt-BR" sz="1400" dirty="0">
              <a:latin typeface="Simplon BP" charset="0"/>
              <a:ea typeface="Simplon BP" charset="0"/>
              <a:cs typeface="Simplon BP" charset="0"/>
            </a:endParaRP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Capacidade de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análise e tomada </a:t>
            </a: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de decisão em tempo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real;</a:t>
            </a: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Case </a:t>
            </a: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Management de fraude que permite analistas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rastrear</a:t>
            </a: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, investigar e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atuar;</a:t>
            </a:r>
            <a:endParaRPr lang="pt-BR" sz="1400" dirty="0">
              <a:latin typeface="Simplon BP" charset="0"/>
              <a:ea typeface="Simplon BP" charset="0"/>
              <a:cs typeface="Simplon BP" charset="0"/>
            </a:endParaRP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Combate a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fraude </a:t>
            </a:r>
            <a:r>
              <a:rPr lang="pt-BR" sz="1400" dirty="0">
                <a:latin typeface="Simplon BP" charset="0"/>
                <a:ea typeface="Simplon BP" charset="0"/>
                <a:cs typeface="Simplon BP" charset="0"/>
              </a:rPr>
              <a:t>de </a:t>
            </a:r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novos canais e serviços digitais.</a:t>
            </a:r>
            <a:endParaRPr lang="pt-BR" sz="1400" dirty="0"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444903" y="1052355"/>
            <a:ext cx="1872000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400" b="1" dirty="0" smtClean="0">
                <a:latin typeface="Simplon BP Regular"/>
                <a:cs typeface="Simplon BP Regular"/>
              </a:rPr>
              <a:t>Principais Benefícios:</a:t>
            </a:r>
          </a:p>
        </p:txBody>
      </p:sp>
      <p:sp>
        <p:nvSpPr>
          <p:cNvPr id="3" name="Retângulo Arredondado 2"/>
          <p:cNvSpPr/>
          <p:nvPr/>
        </p:nvSpPr>
        <p:spPr>
          <a:xfrm>
            <a:off x="3696867" y="1333310"/>
            <a:ext cx="12600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8250433" y="1563638"/>
            <a:ext cx="649505" cy="435776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CEMI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8250433" y="2089650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SIGA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8250433" y="2619086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SIAF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(ABR)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3704882" y="1013687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INTIMIDAÇAO/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PREVENÇAO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4878522" y="1027653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DETECÇAO</a:t>
            </a:r>
          </a:p>
        </p:txBody>
      </p:sp>
      <p:sp>
        <p:nvSpPr>
          <p:cNvPr id="54" name="Retângulo Arredondado 53"/>
          <p:cNvSpPr/>
          <p:nvPr/>
        </p:nvSpPr>
        <p:spPr>
          <a:xfrm>
            <a:off x="5042322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56" name="Retângulo Arredondado 55"/>
          <p:cNvSpPr/>
          <p:nvPr/>
        </p:nvSpPr>
        <p:spPr>
          <a:xfrm>
            <a:off x="6060177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5899234" y="1021384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ANALISE/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ATUAÇAO</a:t>
            </a:r>
          </a:p>
        </p:txBody>
      </p:sp>
      <p:sp>
        <p:nvSpPr>
          <p:cNvPr id="66" name="Retângulo 65"/>
          <p:cNvSpPr/>
          <p:nvPr/>
        </p:nvSpPr>
        <p:spPr>
          <a:xfrm>
            <a:off x="5183682" y="3576710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BYPASS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(ABR)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5183682" y="4113824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SIAF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(ABR)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6935460" y="1021384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INVESTIGAÇAO/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ACUSAÇAO</a:t>
            </a:r>
          </a:p>
        </p:txBody>
      </p:sp>
      <p:sp>
        <p:nvSpPr>
          <p:cNvPr id="80" name="Retângulo Arredondado 79"/>
          <p:cNvSpPr/>
          <p:nvPr/>
        </p:nvSpPr>
        <p:spPr>
          <a:xfrm>
            <a:off x="7099260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89" name="Retângulo 88"/>
          <p:cNvSpPr/>
          <p:nvPr/>
        </p:nvSpPr>
        <p:spPr>
          <a:xfrm>
            <a:off x="7945185" y="1013687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POLITICA/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REGULATORIO</a:t>
            </a:r>
          </a:p>
        </p:txBody>
      </p:sp>
      <p:sp>
        <p:nvSpPr>
          <p:cNvPr id="46" name="Retângulo 45"/>
          <p:cNvSpPr/>
          <p:nvPr/>
        </p:nvSpPr>
        <p:spPr>
          <a:xfrm>
            <a:off x="3758805" y="1563638"/>
            <a:ext cx="4186380" cy="17620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  <a:latin typeface="Simplon BP Regular"/>
                <a:cs typeface="Simplon BP Regular"/>
              </a:rPr>
              <a:t>Gestão </a:t>
            </a:r>
            <a:r>
              <a:rPr lang="pt-BR" sz="1400" b="1" smtClean="0">
                <a:solidFill>
                  <a:schemeClr val="tx1"/>
                </a:solidFill>
                <a:latin typeface="Simplon BP Regular"/>
                <a:cs typeface="Simplon BP Regular"/>
              </a:rPr>
              <a:t>de Fraude</a:t>
            </a:r>
            <a:endParaRPr lang="pt-BR" sz="1400" b="1" dirty="0" smtClean="0">
              <a:solidFill>
                <a:schemeClr val="tx1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6116170" y="2261564"/>
            <a:ext cx="1829016" cy="23264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6036660" y="2165662"/>
            <a:ext cx="1897349" cy="11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3851920" y="2298373"/>
            <a:ext cx="1026602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Subscription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Fraud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Mgmt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5112043" y="2298372"/>
            <a:ext cx="806685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Fraud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Detection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3840827" y="2752803"/>
            <a:ext cx="2066808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Fingerprinting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6325919" y="2302777"/>
            <a:ext cx="14400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Fraud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Profiling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6325918" y="4102883"/>
            <a:ext cx="14400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Rules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Mgmt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6325918" y="3652855"/>
            <a:ext cx="14400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Root Cause</a:t>
            </a:r>
          </a:p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Analysis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6325918" y="3202829"/>
            <a:ext cx="14400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Alarm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Scoring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6325918" y="2752803"/>
            <a:ext cx="14400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Case Management</a:t>
            </a:r>
          </a:p>
        </p:txBody>
      </p:sp>
      <p:sp>
        <p:nvSpPr>
          <p:cNvPr id="42" name="Retângulo 41"/>
          <p:cNvSpPr/>
          <p:nvPr/>
        </p:nvSpPr>
        <p:spPr>
          <a:xfrm>
            <a:off x="3851920" y="1851670"/>
            <a:ext cx="3913998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Dashboard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&amp;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Reporting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42393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468313" y="212305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TENDÊNCIAS APONTAM PARA AUTOMATIZAÇÃO DAS AÇÕES DE PREVENÇÃO E </a:t>
            </a:r>
            <a:r>
              <a:rPr lang="en-US" sz="2000" i="1" dirty="0" smtClean="0">
                <a:solidFill>
                  <a:schemeClr val="accent1"/>
                </a:solidFill>
              </a:rPr>
              <a:t>MACHINE LEARNING</a:t>
            </a:r>
            <a:endParaRPr lang="en-US" sz="2000" i="1" dirty="0">
              <a:solidFill>
                <a:schemeClr val="accent1"/>
              </a:solidFill>
            </a:endParaRP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</p:spPr>
        <p:txBody>
          <a:bodyPr/>
          <a:lstStyle/>
          <a:p>
            <a:r>
              <a:rPr lang="pt-BR" dirty="0" smtClean="0"/>
              <a:t>MATERIAL CONFIDENCIAL  |  SLIDE Nº</a:t>
            </a:r>
            <a:endParaRPr lang="pt-BR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</p:spPr>
        <p:txBody>
          <a:bodyPr/>
          <a:lstStyle/>
          <a:p>
            <a:fld id="{74850952-3374-434C-8FC6-DE28F8CD25B0}" type="slidenum">
              <a:rPr lang="pt-BR" smtClean="0"/>
              <a:pPr/>
              <a:t>19</a:t>
            </a:fld>
            <a:endParaRPr lang="pt-BR" dirty="0"/>
          </a:p>
        </p:txBody>
      </p:sp>
      <p:sp>
        <p:nvSpPr>
          <p:cNvPr id="9" name="Left Bracket 7"/>
          <p:cNvSpPr/>
          <p:nvPr/>
        </p:nvSpPr>
        <p:spPr>
          <a:xfrm rot="5400000">
            <a:off x="2249513" y="-1010418"/>
            <a:ext cx="180000" cy="4320000"/>
          </a:xfrm>
          <a:prstGeom prst="leftBracket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Left Bracket 8"/>
          <p:cNvSpPr/>
          <p:nvPr/>
        </p:nvSpPr>
        <p:spPr>
          <a:xfrm rot="16200000">
            <a:off x="2249513" y="2805473"/>
            <a:ext cx="180000" cy="4320000"/>
          </a:xfrm>
          <a:prstGeom prst="leftBracket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9"/>
          <p:cNvSpPr txBox="1"/>
          <p:nvPr/>
        </p:nvSpPr>
        <p:spPr>
          <a:xfrm>
            <a:off x="339488" y="1141115"/>
            <a:ext cx="4140000" cy="37957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0"/>
              </a:spcBef>
              <a:spcAft>
                <a:spcPts val="900"/>
              </a:spcAft>
            </a:pPr>
            <a:r>
              <a:rPr lang="pt-BR" sz="1100" b="1" dirty="0" smtClean="0">
                <a:latin typeface="Georgia" pitchFamily="18" charset="0"/>
              </a:rPr>
              <a:t>COMPORTAMENTO DOS SISTEMAS</a:t>
            </a:r>
          </a:p>
          <a:p>
            <a:pPr>
              <a:spcBef>
                <a:spcPts val="0"/>
              </a:spcBef>
              <a:spcAft>
                <a:spcPts val="900"/>
              </a:spcAft>
            </a:pPr>
            <a:endParaRPr lang="pt-BR" sz="500" b="1" dirty="0" smtClean="0">
              <a:latin typeface="Georgia" pitchFamily="18" charset="0"/>
            </a:endParaRP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100" dirty="0" smtClean="0">
                <a:latin typeface="Georgia" pitchFamily="18" charset="0"/>
              </a:rPr>
              <a:t>Modelagem </a:t>
            </a:r>
            <a:r>
              <a:rPr lang="pt-BR" sz="1100" dirty="0">
                <a:latin typeface="Georgia" pitchFamily="18" charset="0"/>
              </a:rPr>
              <a:t>preditiva, </a:t>
            </a:r>
            <a:r>
              <a:rPr lang="pt-BR" sz="1100" dirty="0" smtClean="0">
                <a:latin typeface="Georgia" pitchFamily="18" charset="0"/>
              </a:rPr>
              <a:t>análise comportamental, </a:t>
            </a:r>
            <a:r>
              <a:rPr lang="pt-BR" sz="1100" i="1" dirty="0" err="1" smtClean="0">
                <a:latin typeface="Georgia" pitchFamily="18" charset="0"/>
              </a:rPr>
              <a:t>text</a:t>
            </a:r>
            <a:r>
              <a:rPr lang="pt-BR" sz="1100" i="1" dirty="0" smtClean="0">
                <a:latin typeface="Georgia" pitchFamily="18" charset="0"/>
              </a:rPr>
              <a:t> mining, </a:t>
            </a:r>
            <a:r>
              <a:rPr lang="pt-BR" sz="1100" i="1" dirty="0" err="1" smtClean="0">
                <a:latin typeface="Georgia" pitchFamily="18" charset="0"/>
              </a:rPr>
              <a:t>advanced</a:t>
            </a:r>
            <a:r>
              <a:rPr lang="pt-BR" sz="1100" i="1" dirty="0" smtClean="0">
                <a:latin typeface="Georgia" pitchFamily="18" charset="0"/>
              </a:rPr>
              <a:t> </a:t>
            </a:r>
            <a:r>
              <a:rPr lang="pt-BR" sz="1100" i="1" dirty="0" err="1" smtClean="0">
                <a:latin typeface="Georgia" pitchFamily="18" charset="0"/>
              </a:rPr>
              <a:t>analytics</a:t>
            </a:r>
            <a:r>
              <a:rPr lang="pt-BR" sz="1100" i="1" dirty="0" smtClean="0">
                <a:latin typeface="Georgia" pitchFamily="18" charset="0"/>
              </a:rPr>
              <a:t> </a:t>
            </a:r>
            <a:r>
              <a:rPr lang="pt-BR" sz="1100" dirty="0" smtClean="0">
                <a:latin typeface="Georgia" pitchFamily="18" charset="0"/>
              </a:rPr>
              <a:t>e </a:t>
            </a:r>
            <a:r>
              <a:rPr lang="pt-BR" sz="1100" dirty="0">
                <a:latin typeface="Georgia" pitchFamily="18" charset="0"/>
              </a:rPr>
              <a:t>análise de redes sociais </a:t>
            </a:r>
            <a:r>
              <a:rPr lang="pt-BR" sz="1100" dirty="0" smtClean="0">
                <a:latin typeface="Georgia" pitchFamily="18" charset="0"/>
              </a:rPr>
              <a:t>para identificar anomalias em padrões de comportamento.</a:t>
            </a: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100" dirty="0" smtClean="0">
                <a:latin typeface="Georgia" pitchFamily="18" charset="0"/>
              </a:rPr>
              <a:t>Visão </a:t>
            </a:r>
            <a:r>
              <a:rPr lang="pt-BR" sz="1100" i="1" dirty="0" err="1">
                <a:latin typeface="Georgia" pitchFamily="18" charset="0"/>
              </a:rPr>
              <a:t>cross-channel</a:t>
            </a:r>
            <a:r>
              <a:rPr lang="pt-BR" sz="1100" i="1" dirty="0">
                <a:latin typeface="Georgia" pitchFamily="18" charset="0"/>
              </a:rPr>
              <a:t> </a:t>
            </a:r>
            <a:r>
              <a:rPr lang="pt-BR" sz="1100" dirty="0">
                <a:latin typeface="Georgia" pitchFamily="18" charset="0"/>
              </a:rPr>
              <a:t>em toda a empresa utilizando </a:t>
            </a:r>
            <a:r>
              <a:rPr lang="pt-BR" sz="1100" dirty="0" smtClean="0">
                <a:latin typeface="Georgia" pitchFamily="18" charset="0"/>
              </a:rPr>
              <a:t>modelos de entidades </a:t>
            </a:r>
            <a:r>
              <a:rPr lang="pt-BR" sz="1100" dirty="0">
                <a:latin typeface="Georgia" pitchFamily="18" charset="0"/>
              </a:rPr>
              <a:t>para revelar relações ocultas e associações suspeitas entre os </a:t>
            </a:r>
            <a:r>
              <a:rPr lang="pt-BR" sz="1100" dirty="0" smtClean="0">
                <a:latin typeface="Georgia" pitchFamily="18" charset="0"/>
              </a:rPr>
              <a:t>clientes e </a:t>
            </a:r>
            <a:r>
              <a:rPr lang="pt-BR" sz="1100" dirty="0">
                <a:latin typeface="Georgia" pitchFamily="18" charset="0"/>
              </a:rPr>
              <a:t>contas </a:t>
            </a:r>
            <a:r>
              <a:rPr lang="pt-BR" sz="1100" dirty="0" smtClean="0">
                <a:latin typeface="Georgia" pitchFamily="18" charset="0"/>
              </a:rPr>
              <a:t>em </a:t>
            </a:r>
            <a:r>
              <a:rPr lang="pt-BR" sz="1100" dirty="0">
                <a:latin typeface="Georgia" pitchFamily="18" charset="0"/>
              </a:rPr>
              <a:t>todas as linhas de </a:t>
            </a:r>
            <a:r>
              <a:rPr lang="pt-BR" sz="1100" dirty="0" smtClean="0">
                <a:latin typeface="Georgia" pitchFamily="18" charset="0"/>
              </a:rPr>
              <a:t>negócio.</a:t>
            </a: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100" dirty="0" smtClean="0">
                <a:latin typeface="Georgia" pitchFamily="18" charset="0"/>
              </a:rPr>
              <a:t>Integração </a:t>
            </a:r>
            <a:r>
              <a:rPr lang="pt-BR" sz="1100" dirty="0">
                <a:latin typeface="Georgia" pitchFamily="18" charset="0"/>
              </a:rPr>
              <a:t>de dados usando os detalhes </a:t>
            </a:r>
            <a:r>
              <a:rPr lang="pt-BR" sz="1100" dirty="0" smtClean="0">
                <a:latin typeface="Georgia" pitchFamily="18" charset="0"/>
              </a:rPr>
              <a:t>de transações </a:t>
            </a:r>
            <a:r>
              <a:rPr lang="pt-BR" sz="1100" i="1" dirty="0" smtClean="0">
                <a:latin typeface="Georgia" pitchFamily="18" charset="0"/>
              </a:rPr>
              <a:t>core</a:t>
            </a:r>
            <a:r>
              <a:rPr lang="pt-BR" sz="1100" dirty="0" smtClean="0">
                <a:latin typeface="Georgia" pitchFamily="18" charset="0"/>
              </a:rPr>
              <a:t> e </a:t>
            </a:r>
            <a:r>
              <a:rPr lang="pt-BR" sz="1100" dirty="0">
                <a:latin typeface="Georgia" pitchFamily="18" charset="0"/>
              </a:rPr>
              <a:t>outras informações contextuais a partir de aplicativos móveis e outros canais </a:t>
            </a:r>
            <a:r>
              <a:rPr lang="pt-BR" sz="1100" dirty="0" smtClean="0">
                <a:latin typeface="Georgia" pitchFamily="18" charset="0"/>
              </a:rPr>
              <a:t>a fim de melhorar a </a:t>
            </a:r>
            <a:r>
              <a:rPr lang="pt-BR" sz="1100" dirty="0">
                <a:latin typeface="Georgia" pitchFamily="18" charset="0"/>
              </a:rPr>
              <a:t>detecção de fraudes</a:t>
            </a:r>
            <a:r>
              <a:rPr lang="pt-BR" sz="1100" dirty="0" smtClean="0">
                <a:latin typeface="Georgia" pitchFamily="18" charset="0"/>
              </a:rPr>
              <a:t>.</a:t>
            </a: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100" i="1" dirty="0" smtClean="0">
                <a:latin typeface="Georgia" pitchFamily="18" charset="0"/>
              </a:rPr>
              <a:t>Scores </a:t>
            </a:r>
            <a:r>
              <a:rPr lang="pt-BR" sz="1100" dirty="0" smtClean="0">
                <a:latin typeface="Georgia" pitchFamily="18" charset="0"/>
              </a:rPr>
              <a:t>de risco para habilitar as equipes de </a:t>
            </a:r>
            <a:r>
              <a:rPr lang="pt-BR" sz="1100" dirty="0" err="1" smtClean="0">
                <a:latin typeface="Georgia" pitchFamily="18" charset="0"/>
              </a:rPr>
              <a:t>anti-fraude</a:t>
            </a:r>
            <a:r>
              <a:rPr lang="pt-BR" sz="1100" dirty="0" smtClean="0">
                <a:latin typeface="Georgia" pitchFamily="18" charset="0"/>
              </a:rPr>
              <a:t> na escrita de regras e </a:t>
            </a:r>
            <a:r>
              <a:rPr lang="pt-BR" sz="1100" i="1" dirty="0" smtClean="0">
                <a:latin typeface="Georgia" pitchFamily="18" charset="0"/>
              </a:rPr>
              <a:t>workflows</a:t>
            </a:r>
            <a:r>
              <a:rPr lang="pt-BR" sz="1100" dirty="0" smtClean="0">
                <a:latin typeface="Georgia" pitchFamily="18" charset="0"/>
              </a:rPr>
              <a:t>.</a:t>
            </a: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100" dirty="0" smtClean="0">
                <a:latin typeface="Georgia" pitchFamily="18" charset="0"/>
              </a:rPr>
              <a:t>Capacidade de tomada de decisão em tempo real para prevenir fraudes e habilitar ações automáticas.</a:t>
            </a: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100" dirty="0" smtClean="0">
                <a:latin typeface="Georgia" pitchFamily="18" charset="0"/>
              </a:rPr>
              <a:t>Case Management de fraude que permite analistas e investigadores rastrear, investigar e resolver transações.</a:t>
            </a: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r>
              <a:rPr lang="pt-BR" sz="1100" dirty="0" smtClean="0">
                <a:latin typeface="Georgia" pitchFamily="18" charset="0"/>
              </a:rPr>
              <a:t>Combate a fraudes de </a:t>
            </a:r>
            <a:r>
              <a:rPr lang="pt-BR" sz="1100" dirty="0" err="1" smtClean="0">
                <a:latin typeface="Georgia" pitchFamily="18" charset="0"/>
              </a:rPr>
              <a:t>IoT</a:t>
            </a:r>
            <a:endParaRPr lang="pt-BR" sz="1100" dirty="0" smtClean="0">
              <a:latin typeface="Georgia" pitchFamily="18" charset="0"/>
            </a:endParaRPr>
          </a:p>
          <a:p>
            <a:pPr marL="177800" indent="-177800">
              <a:spcBef>
                <a:spcPts val="0"/>
              </a:spcBef>
              <a:spcAft>
                <a:spcPts val="900"/>
              </a:spcAft>
              <a:buFont typeface="Arial" pitchFamily="34" charset="0"/>
              <a:buChar char="•"/>
            </a:pPr>
            <a:endParaRPr lang="pt-BR" sz="1100" dirty="0" smtClean="0">
              <a:latin typeface="Georgia" pitchFamily="18" charset="0"/>
            </a:endParaRPr>
          </a:p>
        </p:txBody>
      </p:sp>
      <p:graphicFrame>
        <p:nvGraphicFramePr>
          <p:cNvPr id="14" name="Diagrama 13"/>
          <p:cNvGraphicFramePr/>
          <p:nvPr>
            <p:extLst/>
          </p:nvPr>
        </p:nvGraphicFramePr>
        <p:xfrm>
          <a:off x="5234792" y="1621929"/>
          <a:ext cx="2370584" cy="2698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2499742"/>
            <a:ext cx="1051100" cy="782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676503" y="1419622"/>
            <a:ext cx="2303763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pt-BR" sz="1600" dirty="0" smtClean="0">
                <a:solidFill>
                  <a:srgbClr val="FF954D"/>
                </a:solidFill>
                <a:latin typeface="Simplon BP" charset="0"/>
                <a:ea typeface="Simplon BP" charset="0"/>
                <a:cs typeface="Simplon BP" charset="0"/>
              </a:rPr>
              <a:t>Tendências tecnológicas</a:t>
            </a:r>
          </a:p>
        </p:txBody>
      </p:sp>
    </p:spTree>
    <p:extLst>
      <p:ext uri="{BB962C8B-B14F-4D97-AF65-F5344CB8AC3E}">
        <p14:creationId xmlns:p14="http://schemas.microsoft.com/office/powerpoint/2010/main" val="997804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>
                <a:latin typeface="Simplon BP Bold"/>
                <a:cs typeface="Simplon BP Bold"/>
              </a:rPr>
              <a:pPr/>
              <a:t>2</a:t>
            </a:fld>
            <a:endParaRPr lang="en-US" dirty="0">
              <a:latin typeface="Simplon BP Bold"/>
              <a:cs typeface="Simplon BP Bold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dirty="0" err="1" smtClean="0"/>
              <a:t>Antifraude</a:t>
            </a:r>
            <a:r>
              <a:rPr lang="en-US" dirty="0" smtClean="0"/>
              <a:t> RAID-FMS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357758" y="965607"/>
            <a:ext cx="3543871" cy="3708834"/>
          </a:xfrm>
        </p:spPr>
        <p:txBody>
          <a:bodyPr>
            <a:normAutofit fontScale="32500" lnSpcReduction="20000"/>
          </a:bodyPr>
          <a:lstStyle/>
          <a:p>
            <a:pPr lvl="0">
              <a:lnSpc>
                <a:spcPct val="170000"/>
              </a:lnSpc>
            </a:pPr>
            <a:r>
              <a:rPr lang="en-US" sz="3700" dirty="0" err="1" smtClean="0"/>
              <a:t>Objetivo</a:t>
            </a:r>
            <a:r>
              <a:rPr lang="en-US" sz="3700" dirty="0" smtClean="0"/>
              <a:t> e </a:t>
            </a:r>
            <a:r>
              <a:rPr lang="en-US" sz="3700" dirty="0" err="1" smtClean="0"/>
              <a:t>motivadores</a:t>
            </a:r>
            <a:r>
              <a:rPr lang="en-US" sz="3700" dirty="0" smtClean="0"/>
              <a:t> do </a:t>
            </a:r>
            <a:r>
              <a:rPr lang="en-US" sz="3700" dirty="0" err="1" smtClean="0"/>
              <a:t>projeto</a:t>
            </a:r>
            <a:endParaRPr lang="en-US" sz="3700" dirty="0"/>
          </a:p>
          <a:p>
            <a:pPr lvl="0">
              <a:lnSpc>
                <a:spcPct val="170000"/>
              </a:lnSpc>
            </a:pPr>
            <a:r>
              <a:rPr lang="en-US" sz="3700" dirty="0" err="1" smtClean="0"/>
              <a:t>Escopo</a:t>
            </a:r>
            <a:r>
              <a:rPr lang="en-US" sz="3700" dirty="0" smtClean="0"/>
              <a:t> e </a:t>
            </a:r>
            <a:r>
              <a:rPr lang="en-US" sz="3700" dirty="0" err="1" smtClean="0"/>
              <a:t>pacote</a:t>
            </a:r>
            <a:r>
              <a:rPr lang="en-US" sz="3700" dirty="0" smtClean="0"/>
              <a:t> de </a:t>
            </a:r>
            <a:r>
              <a:rPr lang="en-US" sz="3700" dirty="0" err="1" smtClean="0"/>
              <a:t>entregas</a:t>
            </a:r>
            <a:endParaRPr lang="en-US" sz="3700" dirty="0" smtClean="0"/>
          </a:p>
          <a:p>
            <a:pPr lvl="0">
              <a:lnSpc>
                <a:spcPct val="170000"/>
              </a:lnSpc>
            </a:pPr>
            <a:r>
              <a:rPr lang="en-US" sz="3700" dirty="0" err="1"/>
              <a:t>Beneficios</a:t>
            </a:r>
            <a:r>
              <a:rPr lang="en-US" sz="3700" dirty="0"/>
              <a:t> </a:t>
            </a:r>
            <a:r>
              <a:rPr lang="en-US" sz="3700" dirty="0" err="1"/>
              <a:t>esperados</a:t>
            </a:r>
            <a:endParaRPr lang="en-US" sz="3700" dirty="0" smtClean="0"/>
          </a:p>
          <a:p>
            <a:pPr lvl="0">
              <a:lnSpc>
                <a:spcPct val="170000"/>
              </a:lnSpc>
            </a:pPr>
            <a:r>
              <a:rPr lang="en-US" sz="3700" dirty="0" smtClean="0"/>
              <a:t>Roadmap de </a:t>
            </a:r>
            <a:r>
              <a:rPr lang="en-US" sz="3700" dirty="0" err="1" smtClean="0"/>
              <a:t>entregas</a:t>
            </a:r>
            <a:endParaRPr lang="en-US" sz="3700" dirty="0" smtClean="0"/>
          </a:p>
          <a:p>
            <a:pPr>
              <a:lnSpc>
                <a:spcPct val="170000"/>
              </a:lnSpc>
            </a:pPr>
            <a:r>
              <a:rPr lang="en-US" sz="3700" dirty="0" err="1" smtClean="0"/>
              <a:t>Cronograma</a:t>
            </a:r>
            <a:r>
              <a:rPr lang="en-US" sz="3700" dirty="0" smtClean="0"/>
              <a:t> macro</a:t>
            </a:r>
            <a:endParaRPr lang="en-US" sz="3700" dirty="0"/>
          </a:p>
          <a:p>
            <a:pPr lvl="0">
              <a:lnSpc>
                <a:spcPct val="170000"/>
              </a:lnSpc>
            </a:pPr>
            <a:r>
              <a:rPr lang="en-US" sz="3700" dirty="0" err="1" smtClean="0"/>
              <a:t>Organização</a:t>
            </a:r>
            <a:r>
              <a:rPr lang="en-US" sz="3700" dirty="0" smtClean="0"/>
              <a:t> do </a:t>
            </a:r>
            <a:r>
              <a:rPr lang="en-US" sz="3700" dirty="0" err="1" smtClean="0"/>
              <a:t>projeto</a:t>
            </a:r>
            <a:endParaRPr lang="en-US" sz="3700" dirty="0" smtClean="0"/>
          </a:p>
          <a:p>
            <a:pPr>
              <a:lnSpc>
                <a:spcPct val="170000"/>
              </a:lnSpc>
            </a:pPr>
            <a:r>
              <a:rPr lang="en-US" sz="3700" dirty="0"/>
              <a:t>Agenda </a:t>
            </a:r>
            <a:r>
              <a:rPr lang="en-US" sz="3700" dirty="0" err="1"/>
              <a:t>semAnal</a:t>
            </a:r>
            <a:endParaRPr lang="en-US" sz="3700" dirty="0"/>
          </a:p>
          <a:p>
            <a:pPr lvl="0">
              <a:lnSpc>
                <a:spcPct val="170000"/>
              </a:lnSpc>
            </a:pPr>
            <a:r>
              <a:rPr lang="en-US" sz="3700" dirty="0" err="1"/>
              <a:t>Proximos</a:t>
            </a:r>
            <a:r>
              <a:rPr lang="en-US" sz="3700" dirty="0"/>
              <a:t> </a:t>
            </a:r>
            <a:r>
              <a:rPr lang="en-US" sz="3700" dirty="0" err="1"/>
              <a:t>passos</a:t>
            </a:r>
            <a:endParaRPr lang="en-US" sz="3700" dirty="0"/>
          </a:p>
          <a:p>
            <a:pPr lvl="0">
              <a:lnSpc>
                <a:spcPct val="170000"/>
              </a:lnSpc>
            </a:pPr>
            <a:r>
              <a:rPr lang="en-US" sz="3700" dirty="0" err="1" smtClean="0"/>
              <a:t>Arquitetura</a:t>
            </a:r>
            <a:r>
              <a:rPr lang="en-US" sz="3700" dirty="0" smtClean="0"/>
              <a:t> </a:t>
            </a:r>
            <a:r>
              <a:rPr lang="en-US" sz="3700" dirty="0" err="1" smtClean="0"/>
              <a:t>fisica</a:t>
            </a:r>
            <a:r>
              <a:rPr lang="en-US" sz="3700" dirty="0" smtClean="0"/>
              <a:t> vanilla</a:t>
            </a:r>
          </a:p>
          <a:p>
            <a:pPr lvl="0">
              <a:lnSpc>
                <a:spcPct val="170000"/>
              </a:lnSpc>
            </a:pPr>
            <a:r>
              <a:rPr lang="en-US" sz="3700" dirty="0" err="1" smtClean="0"/>
              <a:t>Principais</a:t>
            </a:r>
            <a:r>
              <a:rPr lang="en-US" sz="3700" dirty="0" smtClean="0"/>
              <a:t> </a:t>
            </a:r>
            <a:r>
              <a:rPr lang="en-US" sz="3700" dirty="0" err="1" smtClean="0"/>
              <a:t>premissas</a:t>
            </a:r>
            <a:r>
              <a:rPr lang="en-US" sz="3700" dirty="0" smtClean="0"/>
              <a:t> e </a:t>
            </a:r>
            <a:r>
              <a:rPr lang="en-US" sz="3700" dirty="0" err="1" smtClean="0"/>
              <a:t>restrições</a:t>
            </a:r>
            <a:endParaRPr lang="en-US" sz="3700" dirty="0" smtClean="0"/>
          </a:p>
          <a:p>
            <a:pPr lvl="0">
              <a:lnSpc>
                <a:spcPct val="170000"/>
              </a:lnSpc>
            </a:pP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sumário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68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468313" y="212305"/>
            <a:ext cx="8207375" cy="70326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2000" dirty="0">
                <a:solidFill>
                  <a:schemeClr val="accent1"/>
                </a:solidFill>
              </a:rPr>
              <a:t>Modernizar a arquitetura da gestão </a:t>
            </a:r>
            <a:r>
              <a:rPr lang="pt-BR" sz="2000" dirty="0" smtClean="0">
                <a:solidFill>
                  <a:schemeClr val="accent1"/>
                </a:solidFill>
              </a:rPr>
              <a:t>DE fraudes aumenta A eficiência </a:t>
            </a:r>
            <a:r>
              <a:rPr lang="pt-BR" sz="2000" dirty="0">
                <a:solidFill>
                  <a:schemeClr val="accent1"/>
                </a:solidFill>
              </a:rPr>
              <a:t>e </a:t>
            </a:r>
            <a:r>
              <a:rPr lang="pt-BR" sz="2000" dirty="0" smtClean="0">
                <a:solidFill>
                  <a:schemeClr val="accent1"/>
                </a:solidFill>
              </a:rPr>
              <a:t>prepara </a:t>
            </a:r>
            <a:r>
              <a:rPr lang="pt-BR" sz="2000" dirty="0">
                <a:solidFill>
                  <a:schemeClr val="accent1"/>
                </a:solidFill>
              </a:rPr>
              <a:t>para </a:t>
            </a:r>
            <a:r>
              <a:rPr lang="pt-BR" sz="2000" dirty="0" smtClean="0">
                <a:solidFill>
                  <a:schemeClr val="accent1"/>
                </a:solidFill>
              </a:rPr>
              <a:t>PREVENIR novos CENÁRIOS DE PERDA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</p:spPr>
        <p:txBody>
          <a:bodyPr/>
          <a:lstStyle/>
          <a:p>
            <a:r>
              <a:rPr lang="pt-BR" dirty="0" smtClean="0"/>
              <a:t>MATERIAL CONFIDENCIAL  |  SLIDE Nº</a:t>
            </a:r>
            <a:endParaRPr lang="pt-BR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</p:spPr>
        <p:txBody>
          <a:bodyPr/>
          <a:lstStyle/>
          <a:p>
            <a:fld id="{74850952-3374-434C-8FC6-DE28F8CD25B0}" type="slidenum">
              <a:rPr lang="pt-BR" smtClean="0"/>
              <a:pPr/>
              <a:t>20</a:t>
            </a:fld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2" y="982758"/>
            <a:ext cx="4248472" cy="3444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riângulo isósceles 3"/>
          <p:cNvSpPr/>
          <p:nvPr/>
        </p:nvSpPr>
        <p:spPr>
          <a:xfrm rot="5400000">
            <a:off x="3970967" y="2685463"/>
            <a:ext cx="1203576" cy="267472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400" dirty="0" smtClean="0">
              <a:latin typeface="Simplon BP Regular"/>
              <a:cs typeface="Simplon BP Regular"/>
            </a:endParaRPr>
          </a:p>
        </p:txBody>
      </p:sp>
      <p:pic>
        <p:nvPicPr>
          <p:cNvPr id="1027" name="Picture 3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735" y="972716"/>
            <a:ext cx="4260861" cy="345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4" y="4448150"/>
            <a:ext cx="5142781" cy="652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Estrela de 5 pontas 204"/>
          <p:cNvSpPr/>
          <p:nvPr/>
        </p:nvSpPr>
        <p:spPr>
          <a:xfrm>
            <a:off x="1327448" y="1692947"/>
            <a:ext cx="72000" cy="72000"/>
          </a:xfrm>
          <a:prstGeom prst="diamond">
            <a:avLst/>
          </a:prstGeom>
          <a:solidFill>
            <a:schemeClr val="tx1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24" name="Estrela de 5 pontas 204"/>
          <p:cNvSpPr/>
          <p:nvPr/>
        </p:nvSpPr>
        <p:spPr>
          <a:xfrm>
            <a:off x="1500023" y="1692947"/>
            <a:ext cx="72000" cy="72000"/>
          </a:xfrm>
          <a:prstGeom prst="diamond">
            <a:avLst/>
          </a:prstGeom>
          <a:solidFill>
            <a:srgbClr val="7030A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26" name="Estrela de 5 pontas 204"/>
          <p:cNvSpPr/>
          <p:nvPr/>
        </p:nvSpPr>
        <p:spPr>
          <a:xfrm>
            <a:off x="1685193" y="1692947"/>
            <a:ext cx="72000" cy="72000"/>
          </a:xfrm>
          <a:prstGeom prst="diamond">
            <a:avLst/>
          </a:prstGeom>
          <a:solidFill>
            <a:srgbClr val="E98B33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27" name="Estrela de 5 pontas 204"/>
          <p:cNvSpPr/>
          <p:nvPr/>
        </p:nvSpPr>
        <p:spPr>
          <a:xfrm>
            <a:off x="1878267" y="1692947"/>
            <a:ext cx="72000" cy="720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28" name="Estrela de 5 pontas 204"/>
          <p:cNvSpPr/>
          <p:nvPr/>
        </p:nvSpPr>
        <p:spPr>
          <a:xfrm>
            <a:off x="1327448" y="2014744"/>
            <a:ext cx="72000" cy="72000"/>
          </a:xfrm>
          <a:prstGeom prst="diamond">
            <a:avLst/>
          </a:prstGeom>
          <a:solidFill>
            <a:schemeClr val="tx1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29" name="Estrela de 5 pontas 204"/>
          <p:cNvSpPr/>
          <p:nvPr/>
        </p:nvSpPr>
        <p:spPr>
          <a:xfrm>
            <a:off x="1500023" y="2014744"/>
            <a:ext cx="72000" cy="72000"/>
          </a:xfrm>
          <a:prstGeom prst="diamond">
            <a:avLst/>
          </a:prstGeom>
          <a:solidFill>
            <a:srgbClr val="7030A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30" name="Estrela de 5 pontas 204"/>
          <p:cNvSpPr/>
          <p:nvPr/>
        </p:nvSpPr>
        <p:spPr>
          <a:xfrm>
            <a:off x="1685193" y="2014744"/>
            <a:ext cx="72000" cy="72000"/>
          </a:xfrm>
          <a:prstGeom prst="diamond">
            <a:avLst/>
          </a:prstGeom>
          <a:solidFill>
            <a:srgbClr val="E98B33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31" name="Estrela de 5 pontas 204"/>
          <p:cNvSpPr/>
          <p:nvPr/>
        </p:nvSpPr>
        <p:spPr>
          <a:xfrm>
            <a:off x="1878267" y="2014744"/>
            <a:ext cx="72000" cy="720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32" name="Estrela de 5 pontas 204"/>
          <p:cNvSpPr/>
          <p:nvPr/>
        </p:nvSpPr>
        <p:spPr>
          <a:xfrm>
            <a:off x="2062273" y="1692227"/>
            <a:ext cx="72000" cy="72000"/>
          </a:xfrm>
          <a:prstGeom prst="diamond">
            <a:avLst/>
          </a:prstGeom>
          <a:solidFill>
            <a:srgbClr val="00B05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33" name="Estrela de 5 pontas 204"/>
          <p:cNvSpPr/>
          <p:nvPr/>
        </p:nvSpPr>
        <p:spPr>
          <a:xfrm>
            <a:off x="2062273" y="2007436"/>
            <a:ext cx="72000" cy="72000"/>
          </a:xfrm>
          <a:prstGeom prst="diamond">
            <a:avLst/>
          </a:prstGeom>
          <a:solidFill>
            <a:srgbClr val="00B05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34" name="Estrela de 5 pontas 204"/>
          <p:cNvSpPr/>
          <p:nvPr/>
        </p:nvSpPr>
        <p:spPr>
          <a:xfrm>
            <a:off x="246187" y="1802860"/>
            <a:ext cx="72000" cy="72000"/>
          </a:xfrm>
          <a:prstGeom prst="diamond">
            <a:avLst/>
          </a:prstGeom>
          <a:solidFill>
            <a:srgbClr val="0070C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35" name="Estrela de 5 pontas 204"/>
          <p:cNvSpPr/>
          <p:nvPr/>
        </p:nvSpPr>
        <p:spPr>
          <a:xfrm>
            <a:off x="246187" y="2217043"/>
            <a:ext cx="72000" cy="72000"/>
          </a:xfrm>
          <a:prstGeom prst="diamond">
            <a:avLst/>
          </a:prstGeom>
          <a:solidFill>
            <a:srgbClr val="0070C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36" name="Estrela de 5 pontas 204"/>
          <p:cNvSpPr/>
          <p:nvPr/>
        </p:nvSpPr>
        <p:spPr>
          <a:xfrm>
            <a:off x="1312598" y="2878840"/>
            <a:ext cx="72000" cy="72000"/>
          </a:xfrm>
          <a:prstGeom prst="diamond">
            <a:avLst/>
          </a:prstGeom>
          <a:solidFill>
            <a:srgbClr val="0070C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37" name="Estrela de 5 pontas 204"/>
          <p:cNvSpPr/>
          <p:nvPr/>
        </p:nvSpPr>
        <p:spPr>
          <a:xfrm>
            <a:off x="1303065" y="2446792"/>
            <a:ext cx="72000" cy="72000"/>
          </a:xfrm>
          <a:prstGeom prst="diamond">
            <a:avLst/>
          </a:prstGeom>
          <a:solidFill>
            <a:schemeClr val="accent4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38" name="Estrela de 5 pontas 204"/>
          <p:cNvSpPr/>
          <p:nvPr/>
        </p:nvSpPr>
        <p:spPr>
          <a:xfrm>
            <a:off x="1479848" y="2456317"/>
            <a:ext cx="72000" cy="72000"/>
          </a:xfrm>
          <a:prstGeom prst="diamond">
            <a:avLst/>
          </a:prstGeom>
          <a:solidFill>
            <a:srgbClr val="00B05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39" name="Estrela de 5 pontas 204"/>
          <p:cNvSpPr/>
          <p:nvPr/>
        </p:nvSpPr>
        <p:spPr>
          <a:xfrm>
            <a:off x="2070770" y="2293251"/>
            <a:ext cx="72000" cy="72000"/>
          </a:xfrm>
          <a:prstGeom prst="diamond">
            <a:avLst/>
          </a:prstGeom>
          <a:solidFill>
            <a:srgbClr val="E98B33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40" name="Estrela de 5 pontas 204"/>
          <p:cNvSpPr/>
          <p:nvPr/>
        </p:nvSpPr>
        <p:spPr>
          <a:xfrm>
            <a:off x="2224927" y="2293251"/>
            <a:ext cx="72000" cy="720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41" name="Estrela de 5 pontas 204"/>
          <p:cNvSpPr/>
          <p:nvPr/>
        </p:nvSpPr>
        <p:spPr>
          <a:xfrm>
            <a:off x="2070770" y="2602331"/>
            <a:ext cx="72000" cy="7200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42" name="Estrela de 5 pontas 204"/>
          <p:cNvSpPr/>
          <p:nvPr/>
        </p:nvSpPr>
        <p:spPr>
          <a:xfrm>
            <a:off x="2070770" y="2931790"/>
            <a:ext cx="72000" cy="72000"/>
          </a:xfrm>
          <a:prstGeom prst="diamond">
            <a:avLst/>
          </a:prstGeom>
          <a:solidFill>
            <a:schemeClr val="tx1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43" name="Estrela de 5 pontas 204"/>
          <p:cNvSpPr/>
          <p:nvPr/>
        </p:nvSpPr>
        <p:spPr>
          <a:xfrm>
            <a:off x="2070770" y="3230882"/>
            <a:ext cx="72000" cy="720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44" name="Estrela de 5 pontas 204"/>
          <p:cNvSpPr/>
          <p:nvPr/>
        </p:nvSpPr>
        <p:spPr>
          <a:xfrm>
            <a:off x="2236328" y="3240407"/>
            <a:ext cx="72000" cy="7200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46" name="Estrela de 5 pontas 204"/>
          <p:cNvSpPr/>
          <p:nvPr/>
        </p:nvSpPr>
        <p:spPr>
          <a:xfrm>
            <a:off x="2070778" y="3555479"/>
            <a:ext cx="72000" cy="72000"/>
          </a:xfrm>
          <a:prstGeom prst="diamond">
            <a:avLst/>
          </a:prstGeom>
          <a:solidFill>
            <a:srgbClr val="0070C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47" name="Estrela de 5 pontas 204"/>
          <p:cNvSpPr/>
          <p:nvPr/>
        </p:nvSpPr>
        <p:spPr>
          <a:xfrm>
            <a:off x="2070770" y="3876032"/>
            <a:ext cx="72000" cy="72000"/>
          </a:xfrm>
          <a:prstGeom prst="diamond">
            <a:avLst/>
          </a:prstGeom>
          <a:solidFill>
            <a:schemeClr val="tx1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48" name="Estrela de 5 pontas 204"/>
          <p:cNvSpPr/>
          <p:nvPr/>
        </p:nvSpPr>
        <p:spPr>
          <a:xfrm>
            <a:off x="2243345" y="3876032"/>
            <a:ext cx="72000" cy="72000"/>
          </a:xfrm>
          <a:prstGeom prst="diamond">
            <a:avLst/>
          </a:prstGeom>
          <a:solidFill>
            <a:srgbClr val="7030A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49" name="Estrela de 5 pontas 204"/>
          <p:cNvSpPr/>
          <p:nvPr/>
        </p:nvSpPr>
        <p:spPr>
          <a:xfrm>
            <a:off x="2428515" y="3876032"/>
            <a:ext cx="72000" cy="72000"/>
          </a:xfrm>
          <a:prstGeom prst="diamond">
            <a:avLst/>
          </a:prstGeom>
          <a:solidFill>
            <a:srgbClr val="E98B33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50" name="Estrela de 5 pontas 204"/>
          <p:cNvSpPr/>
          <p:nvPr/>
        </p:nvSpPr>
        <p:spPr>
          <a:xfrm>
            <a:off x="2627784" y="3876032"/>
            <a:ext cx="72000" cy="720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51" name="Estrela de 5 pontas 204"/>
          <p:cNvSpPr/>
          <p:nvPr/>
        </p:nvSpPr>
        <p:spPr>
          <a:xfrm>
            <a:off x="2811790" y="3878249"/>
            <a:ext cx="72000" cy="72000"/>
          </a:xfrm>
          <a:prstGeom prst="diamond">
            <a:avLst/>
          </a:prstGeom>
          <a:solidFill>
            <a:srgbClr val="00B05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52" name="Estrela de 5 pontas 204"/>
          <p:cNvSpPr/>
          <p:nvPr/>
        </p:nvSpPr>
        <p:spPr>
          <a:xfrm>
            <a:off x="3700773" y="2215465"/>
            <a:ext cx="72000" cy="72000"/>
          </a:xfrm>
          <a:prstGeom prst="diamond">
            <a:avLst/>
          </a:prstGeom>
          <a:solidFill>
            <a:srgbClr val="FF000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53" name="Estrela de 5 pontas 204"/>
          <p:cNvSpPr/>
          <p:nvPr/>
        </p:nvSpPr>
        <p:spPr>
          <a:xfrm>
            <a:off x="3701682" y="1771272"/>
            <a:ext cx="72000" cy="72000"/>
          </a:xfrm>
          <a:prstGeom prst="diamond">
            <a:avLst/>
          </a:prstGeom>
          <a:solidFill>
            <a:srgbClr val="FF000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54" name="Estrela de 5 pontas 204"/>
          <p:cNvSpPr/>
          <p:nvPr/>
        </p:nvSpPr>
        <p:spPr>
          <a:xfrm>
            <a:off x="3707904" y="2643758"/>
            <a:ext cx="72000" cy="72000"/>
          </a:xfrm>
          <a:prstGeom prst="diamond">
            <a:avLst/>
          </a:prstGeom>
          <a:solidFill>
            <a:srgbClr val="0070C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55" name="Estrela de 5 pontas 204"/>
          <p:cNvSpPr/>
          <p:nvPr/>
        </p:nvSpPr>
        <p:spPr>
          <a:xfrm>
            <a:off x="4917303" y="2841452"/>
            <a:ext cx="72000" cy="72000"/>
          </a:xfrm>
          <a:prstGeom prst="diamond">
            <a:avLst/>
          </a:prstGeom>
          <a:solidFill>
            <a:schemeClr val="tx1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56" name="Estrela de 5 pontas 204"/>
          <p:cNvSpPr/>
          <p:nvPr/>
        </p:nvSpPr>
        <p:spPr>
          <a:xfrm>
            <a:off x="5089878" y="2841452"/>
            <a:ext cx="72000" cy="72000"/>
          </a:xfrm>
          <a:prstGeom prst="diamond">
            <a:avLst/>
          </a:prstGeom>
          <a:solidFill>
            <a:srgbClr val="7030A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57" name="Estrela de 5 pontas 204"/>
          <p:cNvSpPr/>
          <p:nvPr/>
        </p:nvSpPr>
        <p:spPr>
          <a:xfrm>
            <a:off x="5275048" y="2841452"/>
            <a:ext cx="72000" cy="72000"/>
          </a:xfrm>
          <a:prstGeom prst="diamond">
            <a:avLst/>
          </a:prstGeom>
          <a:solidFill>
            <a:srgbClr val="E98B33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58" name="Estrela de 5 pontas 204"/>
          <p:cNvSpPr/>
          <p:nvPr/>
        </p:nvSpPr>
        <p:spPr>
          <a:xfrm>
            <a:off x="5468122" y="2841452"/>
            <a:ext cx="72000" cy="72000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59" name="Estrela de 5 pontas 204"/>
          <p:cNvSpPr/>
          <p:nvPr/>
        </p:nvSpPr>
        <p:spPr>
          <a:xfrm>
            <a:off x="5652128" y="2840732"/>
            <a:ext cx="72000" cy="72000"/>
          </a:xfrm>
          <a:prstGeom prst="diamond">
            <a:avLst/>
          </a:prstGeom>
          <a:solidFill>
            <a:srgbClr val="00B05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60" name="Estrela de 5 pontas 204"/>
          <p:cNvSpPr/>
          <p:nvPr/>
        </p:nvSpPr>
        <p:spPr>
          <a:xfrm>
            <a:off x="5830052" y="2840740"/>
            <a:ext cx="72000" cy="72000"/>
          </a:xfrm>
          <a:prstGeom prst="diamond">
            <a:avLst/>
          </a:prstGeom>
          <a:solidFill>
            <a:srgbClr val="FF000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61" name="Estrela de 5 pontas 204"/>
          <p:cNvSpPr/>
          <p:nvPr/>
        </p:nvSpPr>
        <p:spPr>
          <a:xfrm>
            <a:off x="6012168" y="2840732"/>
            <a:ext cx="72000" cy="72000"/>
          </a:xfrm>
          <a:prstGeom prst="diamond">
            <a:avLst/>
          </a:prstGeom>
          <a:solidFill>
            <a:srgbClr val="0070C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62" name="Estrela de 5 pontas 204"/>
          <p:cNvSpPr/>
          <p:nvPr/>
        </p:nvSpPr>
        <p:spPr>
          <a:xfrm>
            <a:off x="6190092" y="2836548"/>
            <a:ext cx="72000" cy="72000"/>
          </a:xfrm>
          <a:prstGeom prst="diamond">
            <a:avLst/>
          </a:prstGeom>
          <a:solidFill>
            <a:schemeClr val="accent4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63" name="Estrela de 5 pontas 204"/>
          <p:cNvSpPr/>
          <p:nvPr/>
        </p:nvSpPr>
        <p:spPr>
          <a:xfrm>
            <a:off x="2233844" y="1702321"/>
            <a:ext cx="72000" cy="72000"/>
          </a:xfrm>
          <a:prstGeom prst="diamond">
            <a:avLst/>
          </a:prstGeom>
          <a:solidFill>
            <a:srgbClr val="0070C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64" name="Estrela de 5 pontas 204"/>
          <p:cNvSpPr/>
          <p:nvPr/>
        </p:nvSpPr>
        <p:spPr>
          <a:xfrm>
            <a:off x="2243361" y="2010552"/>
            <a:ext cx="72000" cy="72000"/>
          </a:xfrm>
          <a:prstGeom prst="diamond">
            <a:avLst/>
          </a:prstGeom>
          <a:solidFill>
            <a:srgbClr val="0070C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65" name="Estrela de 5 pontas 204"/>
          <p:cNvSpPr/>
          <p:nvPr/>
        </p:nvSpPr>
        <p:spPr>
          <a:xfrm>
            <a:off x="6348966" y="2835407"/>
            <a:ext cx="72000" cy="72000"/>
          </a:xfrm>
          <a:prstGeom prst="diamond">
            <a:avLst/>
          </a:prstGeom>
          <a:solidFill>
            <a:schemeClr val="bg1">
              <a:lumMod val="50000"/>
            </a:schemeClr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66" name="Estrela de 5 pontas 204"/>
          <p:cNvSpPr/>
          <p:nvPr/>
        </p:nvSpPr>
        <p:spPr>
          <a:xfrm>
            <a:off x="8378899" y="1779662"/>
            <a:ext cx="72000" cy="72000"/>
          </a:xfrm>
          <a:prstGeom prst="diamond">
            <a:avLst/>
          </a:prstGeom>
          <a:solidFill>
            <a:srgbClr val="FF000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67" name="Estrela de 5 pontas 204"/>
          <p:cNvSpPr/>
          <p:nvPr/>
        </p:nvSpPr>
        <p:spPr>
          <a:xfrm>
            <a:off x="8378899" y="2206385"/>
            <a:ext cx="72000" cy="72000"/>
          </a:xfrm>
          <a:prstGeom prst="diamond">
            <a:avLst/>
          </a:prstGeom>
          <a:solidFill>
            <a:srgbClr val="FF000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68" name="Estrela de 5 pontas 204"/>
          <p:cNvSpPr/>
          <p:nvPr/>
        </p:nvSpPr>
        <p:spPr>
          <a:xfrm>
            <a:off x="6006835" y="3858377"/>
            <a:ext cx="72000" cy="72000"/>
          </a:xfrm>
          <a:prstGeom prst="diamond">
            <a:avLst/>
          </a:prstGeom>
          <a:solidFill>
            <a:srgbClr val="0070C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69" name="Estrela de 5 pontas 204"/>
          <p:cNvSpPr/>
          <p:nvPr/>
        </p:nvSpPr>
        <p:spPr>
          <a:xfrm>
            <a:off x="5997302" y="3426329"/>
            <a:ext cx="72000" cy="72000"/>
          </a:xfrm>
          <a:prstGeom prst="diamond">
            <a:avLst/>
          </a:prstGeom>
          <a:solidFill>
            <a:schemeClr val="accent4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70" name="Estrela de 5 pontas 204"/>
          <p:cNvSpPr/>
          <p:nvPr/>
        </p:nvSpPr>
        <p:spPr>
          <a:xfrm>
            <a:off x="6174085" y="3435854"/>
            <a:ext cx="72000" cy="72000"/>
          </a:xfrm>
          <a:prstGeom prst="diamond">
            <a:avLst/>
          </a:prstGeom>
          <a:solidFill>
            <a:srgbClr val="00B05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  <p:sp>
        <p:nvSpPr>
          <p:cNvPr id="71" name="Estrela de 5 pontas 204"/>
          <p:cNvSpPr/>
          <p:nvPr/>
        </p:nvSpPr>
        <p:spPr>
          <a:xfrm>
            <a:off x="8388432" y="2634233"/>
            <a:ext cx="72000" cy="72000"/>
          </a:xfrm>
          <a:prstGeom prst="diamond">
            <a:avLst/>
          </a:prstGeom>
          <a:solidFill>
            <a:srgbClr val="0070C0"/>
          </a:solidFill>
          <a:ln w="12700"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sz="800" kern="0" dirty="0" err="1">
              <a:solidFill>
                <a:schemeClr val="bg1"/>
              </a:solidFill>
              <a:latin typeface="Simplon BP Light" pitchFamily="2" charset="0"/>
              <a:ea typeface="Simplon BP Light" charset="0"/>
              <a:cs typeface="Simplon BP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087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A5310-A1A2-4A74-BE06-D50AF2203BA9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056133"/>
              </p:ext>
            </p:extLst>
          </p:nvPr>
        </p:nvGraphicFramePr>
        <p:xfrm>
          <a:off x="970126" y="848388"/>
          <a:ext cx="7239000" cy="2618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3124200"/>
              </a:tblGrid>
              <a:tr h="682957">
                <a:tc gridSpan="2"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Atuação e Números Antifraude</a:t>
                      </a:r>
                      <a:r>
                        <a:rPr lang="pt-BR" sz="2000" baseline="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</a:rPr>
                        <a:t> Oi</a:t>
                      </a:r>
                      <a:endParaRPr lang="pt-BR" sz="2000" dirty="0" smtClean="0">
                        <a:solidFill>
                          <a:schemeClr val="tx1"/>
                        </a:solidFill>
                        <a:latin typeface="Simplon BP Regular" pitchFamily="2" charset="0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600" b="0" i="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Principais áreas envolvidas</a:t>
                      </a:r>
                      <a:endParaRPr lang="pt-BR" sz="1600" b="0" i="0" kern="1200" dirty="0">
                        <a:solidFill>
                          <a:schemeClr val="tx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600" b="0" i="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Vendas, Crédito, Atendimento, Faturamento, Cobrança, UTC, Engenharia.</a:t>
                      </a:r>
                      <a:endParaRPr lang="pt-BR" sz="1600" b="0" i="0" kern="1200" dirty="0">
                        <a:solidFill>
                          <a:schemeClr val="tx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600" b="0" i="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Clientes ativos na base atualmente</a:t>
                      </a:r>
                      <a:endParaRPr lang="pt-BR" sz="1600" b="0" i="0" kern="1200" dirty="0">
                        <a:solidFill>
                          <a:schemeClr val="tx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600" b="0" i="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+70Milhões</a:t>
                      </a:r>
                      <a:endParaRPr lang="pt-BR" sz="1600" b="0" i="0" kern="1200" dirty="0">
                        <a:solidFill>
                          <a:schemeClr val="tx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600" b="0" i="0" kern="1200" dirty="0" err="1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Trafégo</a:t>
                      </a:r>
                      <a:r>
                        <a:rPr lang="pt-BR" sz="1600" b="0" i="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 monitorado atualmente</a:t>
                      </a:r>
                      <a:endParaRPr lang="pt-BR" sz="1600" b="0" i="0" kern="1200" dirty="0">
                        <a:solidFill>
                          <a:schemeClr val="tx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600" b="0" i="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+200Milhões eventos/dia</a:t>
                      </a:r>
                      <a:endParaRPr lang="pt-BR" sz="1600" b="0" i="0" kern="1200" dirty="0">
                        <a:solidFill>
                          <a:schemeClr val="tx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600" b="0" i="0" kern="1200" dirty="0" err="1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Backoffice</a:t>
                      </a:r>
                      <a:r>
                        <a:rPr lang="pt-BR" sz="1600" b="0" i="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 de prevenção/detecção</a:t>
                      </a:r>
                      <a:endParaRPr lang="pt-BR" sz="1600" b="0" i="0" kern="1200" dirty="0">
                        <a:solidFill>
                          <a:schemeClr val="tx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1600" b="0" i="0" kern="1200" dirty="0" smtClean="0">
                          <a:solidFill>
                            <a:schemeClr val="tx1"/>
                          </a:solidFill>
                          <a:latin typeface="Simplon BP Regular" pitchFamily="2" charset="0"/>
                          <a:ea typeface="+mn-ea"/>
                          <a:cs typeface="+mn-cs"/>
                        </a:rPr>
                        <a:t>~200pa´s</a:t>
                      </a:r>
                      <a:endParaRPr lang="pt-BR" sz="1600" b="0" i="0" kern="1200" dirty="0">
                        <a:solidFill>
                          <a:schemeClr val="tx1"/>
                        </a:solidFill>
                        <a:latin typeface="Simplon BP Regular" pitchFamily="2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730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ângulo retângulo 8"/>
          <p:cNvSpPr/>
          <p:nvPr/>
        </p:nvSpPr>
        <p:spPr>
          <a:xfrm rot="2672367">
            <a:off x="3668754" y="1486355"/>
            <a:ext cx="2647729" cy="2705652"/>
          </a:xfrm>
          <a:prstGeom prst="rtTriangle">
            <a:avLst/>
          </a:prstGeom>
          <a:solidFill>
            <a:schemeClr val="bg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400" dirty="0" smtClean="0">
              <a:latin typeface="Simplon BP Regular"/>
              <a:cs typeface="Simplon BP Regular"/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468313" y="212305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INICIATIVAS PLANEJADAS OU EM CURSO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</p:spPr>
        <p:txBody>
          <a:bodyPr/>
          <a:lstStyle/>
          <a:p>
            <a:r>
              <a:rPr lang="pt-BR" dirty="0" smtClean="0"/>
              <a:t>MATERIAL CONFIDENCIAL  |  SLIDE Nº</a:t>
            </a:r>
            <a:endParaRPr lang="pt-BR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</p:spPr>
        <p:txBody>
          <a:bodyPr/>
          <a:lstStyle/>
          <a:p>
            <a:fld id="{74850952-3374-434C-8FC6-DE28F8CD25B0}" type="slidenum">
              <a:rPr lang="pt-BR" smtClean="0"/>
              <a:pPr/>
              <a:t>22</a:t>
            </a:fld>
            <a:endParaRPr lang="pt-BR" dirty="0"/>
          </a:p>
        </p:txBody>
      </p:sp>
      <p:sp>
        <p:nvSpPr>
          <p:cNvPr id="92" name="AutoShape 7"/>
          <p:cNvSpPr>
            <a:spLocks noChangeArrowheads="1"/>
          </p:cNvSpPr>
          <p:nvPr/>
        </p:nvSpPr>
        <p:spPr bwMode="auto">
          <a:xfrm>
            <a:off x="1041613" y="1505347"/>
            <a:ext cx="3049573" cy="432048"/>
          </a:xfrm>
          <a:prstGeom prst="roundRect">
            <a:avLst>
              <a:gd name="adj" fmla="val 28440"/>
            </a:avLst>
          </a:prstGeom>
          <a:solidFill>
            <a:srgbClr val="00B050"/>
          </a:solidFill>
          <a:ln w="6350">
            <a:solidFill>
              <a:srgbClr val="0099AB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r>
              <a:rPr lang="pt-PT" b="1" i="1" dirty="0" smtClean="0">
                <a:solidFill>
                  <a:schemeClr val="bg1"/>
                </a:solidFill>
                <a:latin typeface="Arial" pitchFamily="34" charset="0"/>
              </a:rPr>
              <a:t>Pain Points</a:t>
            </a:r>
            <a:endParaRPr lang="pt-PT" b="1" i="1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97" name="Rounded Rectangle 7"/>
          <p:cNvSpPr/>
          <p:nvPr/>
        </p:nvSpPr>
        <p:spPr bwMode="auto">
          <a:xfrm>
            <a:off x="1041613" y="1807105"/>
            <a:ext cx="3049573" cy="2038375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 w="9525" cap="flat" cmpd="sng" algn="ctr">
            <a:solidFill>
              <a:srgbClr val="009AA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72000" bIns="72000" numCol="1" rtlCol="0" anchor="t" anchorCtr="0" compatLnSpc="1">
            <a:prstTxWarp prst="textNoShape">
              <a:avLst/>
            </a:prstTxWarp>
          </a:bodyPr>
          <a:lstStyle/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sz="1000" b="1" dirty="0" smtClean="0">
              <a:latin typeface="Arial"/>
              <a:cs typeface="Arial"/>
            </a:endParaRP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000" b="1" dirty="0" smtClean="0">
                <a:latin typeface="Arial"/>
                <a:cs typeface="Arial"/>
              </a:rPr>
              <a:t>Utilização </a:t>
            </a:r>
            <a:r>
              <a:rPr lang="pt-BR" sz="1000" b="1" dirty="0">
                <a:latin typeface="Arial"/>
                <a:cs typeface="Arial"/>
              </a:rPr>
              <a:t>de vários </a:t>
            </a:r>
            <a:r>
              <a:rPr lang="pt-BR" sz="1000" b="1" dirty="0" smtClean="0">
                <a:latin typeface="Arial"/>
                <a:cs typeface="Arial"/>
              </a:rPr>
              <a:t>sistemas para funcionalidades e competências complementares ao HPFMS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000" b="1" dirty="0" smtClean="0">
                <a:cs typeface="Arial"/>
              </a:rPr>
              <a:t>Oportunidades </a:t>
            </a:r>
            <a:r>
              <a:rPr lang="pt-BR" sz="1000" b="1" dirty="0">
                <a:cs typeface="Arial"/>
              </a:rPr>
              <a:t>de </a:t>
            </a:r>
            <a:r>
              <a:rPr lang="pt-BR" sz="1000" b="1" dirty="0" smtClean="0">
                <a:cs typeface="Arial"/>
              </a:rPr>
              <a:t>melhorias identificadas </a:t>
            </a:r>
            <a:r>
              <a:rPr lang="pt-BR" sz="1000" b="1" dirty="0">
                <a:cs typeface="Arial"/>
              </a:rPr>
              <a:t>para reconhecer a fraude na inadimplência </a:t>
            </a:r>
            <a:r>
              <a:rPr lang="pt-BR" sz="1000" b="1" dirty="0" smtClean="0">
                <a:cs typeface="Arial"/>
              </a:rPr>
              <a:t>através de modelos estatísticos (reduzindo JEC)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000" b="1" dirty="0" smtClean="0">
                <a:cs typeface="Arial"/>
              </a:rPr>
              <a:t>Oportunidades para avaliar upgrade técnico do HPFMS e/ou RFP para parceiros de Gestão de Fraudes</a:t>
            </a:r>
            <a:endParaRPr lang="pt-BR" sz="1000" b="1" dirty="0">
              <a:cs typeface="Arial"/>
            </a:endParaRP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sz="1000" b="1" dirty="0">
              <a:latin typeface="Arial"/>
              <a:cs typeface="Arial"/>
            </a:endParaRPr>
          </a:p>
        </p:txBody>
      </p:sp>
      <p:sp>
        <p:nvSpPr>
          <p:cNvPr id="100" name="AutoShape 7"/>
          <p:cNvSpPr>
            <a:spLocks noChangeArrowheads="1"/>
          </p:cNvSpPr>
          <p:nvPr/>
        </p:nvSpPr>
        <p:spPr bwMode="auto">
          <a:xfrm>
            <a:off x="4897278" y="644615"/>
            <a:ext cx="3049573" cy="432048"/>
          </a:xfrm>
          <a:prstGeom prst="roundRect">
            <a:avLst>
              <a:gd name="adj" fmla="val 28440"/>
            </a:avLst>
          </a:prstGeom>
          <a:solidFill>
            <a:schemeClr val="accent3"/>
          </a:solidFill>
          <a:ln w="6350">
            <a:solidFill>
              <a:srgbClr val="0099AB"/>
            </a:solidFill>
            <a:round/>
            <a:headEnd/>
            <a:tailEnd/>
          </a:ln>
        </p:spPr>
        <p:txBody>
          <a:bodyPr lIns="0" tIns="0" rIns="0" bIns="0"/>
          <a:lstStyle/>
          <a:p>
            <a:pPr algn="ctr" eaLnBrk="1" hangingPunct="1"/>
            <a:r>
              <a:rPr lang="pt-PT" b="1" dirty="0" smtClean="0">
                <a:solidFill>
                  <a:schemeClr val="bg1"/>
                </a:solidFill>
                <a:latin typeface="Arial" pitchFamily="34" charset="0"/>
              </a:rPr>
              <a:t>Iniciativas</a:t>
            </a:r>
            <a:endParaRPr lang="pt-PT" b="1" i="1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2" name="Rounded Rectangle 7"/>
          <p:cNvSpPr/>
          <p:nvPr/>
        </p:nvSpPr>
        <p:spPr bwMode="auto">
          <a:xfrm>
            <a:off x="4897278" y="946372"/>
            <a:ext cx="3049573" cy="3785618"/>
          </a:xfrm>
          <a:prstGeom prst="roundRect">
            <a:avLst>
              <a:gd name="adj" fmla="val 5726"/>
            </a:avLst>
          </a:prstGeom>
          <a:solidFill>
            <a:schemeClr val="bg1"/>
          </a:solidFill>
          <a:ln w="9525" cap="flat" cmpd="sng" algn="ctr">
            <a:solidFill>
              <a:srgbClr val="009AA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72000" bIns="72000" numCol="1" rtlCol="0" anchor="t" anchorCtr="0" compatLnSpc="1">
            <a:prstTxWarp prst="textNoShape">
              <a:avLst/>
            </a:prstTxWarp>
          </a:bodyPr>
          <a:lstStyle/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sz="700" b="1" dirty="0">
              <a:cs typeface="Arial"/>
            </a:endParaRP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000" b="1" dirty="0">
                <a:cs typeface="Arial"/>
              </a:rPr>
              <a:t>AMPLIAÇÃO DO ESCOPO DE SUBSCRITORES - FIXA R2 (Cadastro + Consulta </a:t>
            </a:r>
            <a:r>
              <a:rPr lang="pt-BR" sz="1000" b="1" dirty="0" err="1">
                <a:cs typeface="Arial"/>
              </a:rPr>
              <a:t>Transact</a:t>
            </a:r>
            <a:r>
              <a:rPr lang="pt-BR" sz="1000" b="1" dirty="0">
                <a:cs typeface="Arial"/>
              </a:rPr>
              <a:t>); Oi TV (Cadastro + Consulta </a:t>
            </a:r>
            <a:r>
              <a:rPr lang="pt-BR" sz="1000" b="1" dirty="0" err="1">
                <a:cs typeface="Arial"/>
              </a:rPr>
              <a:t>Transact</a:t>
            </a:r>
            <a:r>
              <a:rPr lang="pt-BR" sz="1000" b="1" dirty="0">
                <a:cs typeface="Arial"/>
              </a:rPr>
              <a:t> 1 e 2); Score de Risco externo (</a:t>
            </a:r>
            <a:r>
              <a:rPr lang="pt-BR" sz="1000" b="1" dirty="0" err="1">
                <a:cs typeface="Arial"/>
              </a:rPr>
              <a:t>ClearSale</a:t>
            </a:r>
            <a:r>
              <a:rPr lang="pt-BR" sz="1000" b="1" dirty="0">
                <a:cs typeface="Arial"/>
              </a:rPr>
              <a:t>); Novas consultas (OS de MUDEND, </a:t>
            </a:r>
            <a:r>
              <a:rPr lang="pt-BR" sz="1000" b="1" dirty="0" err="1">
                <a:cs typeface="Arial"/>
              </a:rPr>
              <a:t>etc</a:t>
            </a:r>
            <a:r>
              <a:rPr lang="pt-BR" sz="1000" b="1" dirty="0">
                <a:cs typeface="Arial"/>
              </a:rPr>
              <a:t>); Bases de inadimplência; Integração Cartão de Crédito (M4U/ OCSF)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000" b="1" dirty="0">
                <a:cs typeface="Arial"/>
              </a:rPr>
              <a:t>UPGRADE TECNICO HPFSP (ambiente + limite regras)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000" b="1" dirty="0">
                <a:cs typeface="Arial"/>
              </a:rPr>
              <a:t>MELHORIAS FUNCIONALIDADES EXISTENTES - FIXA R2 (Cadastro); Bloqueios automáticos + Ações corretivas; </a:t>
            </a:r>
            <a:r>
              <a:rPr lang="pt-BR" sz="1000" b="1" dirty="0" err="1">
                <a:cs typeface="Arial"/>
              </a:rPr>
              <a:t>Realarme</a:t>
            </a:r>
            <a:endParaRPr lang="pt-BR" sz="1000" b="1" dirty="0">
              <a:cs typeface="Arial"/>
            </a:endParaRP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000" b="1" dirty="0">
                <a:cs typeface="Arial"/>
              </a:rPr>
              <a:t>UPGRADE TECNICO HPFMS (descontinuidade versão atual)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000" b="1" dirty="0">
                <a:cs typeface="Arial"/>
              </a:rPr>
              <a:t>GESTÃO DE CASOS (</a:t>
            </a:r>
            <a:r>
              <a:rPr lang="pt-BR" sz="1000" b="1" dirty="0" err="1">
                <a:cs typeface="Arial"/>
              </a:rPr>
              <a:t>WiseMiner</a:t>
            </a:r>
            <a:r>
              <a:rPr lang="pt-BR" sz="1000" b="1" dirty="0">
                <a:cs typeface="Arial"/>
              </a:rPr>
              <a:t>)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000" b="1" dirty="0">
                <a:cs typeface="Arial"/>
              </a:rPr>
              <a:t>NOVAS INTEGRAÇÕES (tráfego real time/ inadimplência)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000" b="1" dirty="0">
                <a:cs typeface="Arial"/>
              </a:rPr>
              <a:t>MELHORIAS BLOQUEIOS (interface com rede) - Bloqueios massivos; Derruba chamadas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sz="1000" b="1" dirty="0">
                <a:cs typeface="Arial"/>
              </a:rPr>
              <a:t>Projeto de infra em curso para melhoria das máquinas do Wiseminer</a:t>
            </a: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pt-BR" sz="1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2744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3"/>
          <p:cNvSpPr txBox="1">
            <a:spLocks/>
          </p:cNvSpPr>
          <p:nvPr/>
        </p:nvSpPr>
        <p:spPr>
          <a:xfrm>
            <a:off x="6920" y="3845"/>
            <a:ext cx="9137079" cy="10366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pt-BR" sz="4200" b="0" i="0" kern="1200" noProof="0">
                <a:solidFill>
                  <a:srgbClr val="00CEFF"/>
                </a:solidFill>
                <a:latin typeface="Simplon Oi Headline"/>
                <a:ea typeface="ＭＳ Ｐゴシック" charset="0"/>
                <a:cs typeface="Simplon Oi Headline"/>
              </a:defRPr>
            </a:lvl1pPr>
          </a:lstStyle>
          <a:p>
            <a:r>
              <a:rPr lang="en-US" sz="3200" b="1" i="1" dirty="0" smtClean="0"/>
              <a:t>OVERVIEW</a:t>
            </a:r>
            <a:r>
              <a:rPr lang="en-US" sz="3200" b="1" dirty="0" smtClean="0"/>
              <a:t> </a:t>
            </a:r>
            <a:endParaRPr lang="en-US" sz="3200" dirty="0"/>
          </a:p>
        </p:txBody>
      </p:sp>
      <p:sp>
        <p:nvSpPr>
          <p:cNvPr id="7" name="Pentágono 6"/>
          <p:cNvSpPr/>
          <p:nvPr/>
        </p:nvSpPr>
        <p:spPr>
          <a:xfrm>
            <a:off x="3392153" y="848969"/>
            <a:ext cx="1115366" cy="766128"/>
          </a:xfrm>
          <a:prstGeom prst="homePlate">
            <a:avLst>
              <a:gd name="adj" fmla="val 20257"/>
            </a:avLst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pt-BR" sz="900" dirty="0">
              <a:solidFill>
                <a:prstClr val="white"/>
              </a:solidFill>
              <a:latin typeface="Simplon BP Light" pitchFamily="2" charset="0"/>
            </a:endParaRPr>
          </a:p>
        </p:txBody>
      </p:sp>
      <p:sp>
        <p:nvSpPr>
          <p:cNvPr id="8" name="Pentágono 7"/>
          <p:cNvSpPr/>
          <p:nvPr/>
        </p:nvSpPr>
        <p:spPr>
          <a:xfrm>
            <a:off x="2156026" y="840437"/>
            <a:ext cx="1341540" cy="778570"/>
          </a:xfrm>
          <a:prstGeom prst="homePlate">
            <a:avLst>
              <a:gd name="adj" fmla="val 2509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pt-BR" sz="900" dirty="0">
              <a:solidFill>
                <a:prstClr val="white"/>
              </a:solidFill>
              <a:latin typeface="Simplon BP Light" pitchFamily="2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348096" y="1982772"/>
            <a:ext cx="516170" cy="139715"/>
          </a:xfrm>
          <a:prstGeom prst="rect">
            <a:avLst/>
          </a:prstGeom>
          <a:solidFill>
            <a:schemeClr val="accent5">
              <a:alpha val="3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400"/>
              </a:lnSpc>
              <a:spcBef>
                <a:spcPts val="1067"/>
              </a:spcBef>
            </a:pPr>
            <a:endParaRPr lang="pt-BR" sz="1400" i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8348096" y="2123357"/>
            <a:ext cx="516170" cy="155906"/>
          </a:xfrm>
          <a:prstGeom prst="rect">
            <a:avLst/>
          </a:prstGeom>
          <a:solidFill>
            <a:schemeClr val="accent5">
              <a:alpha val="3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400"/>
              </a:lnSpc>
              <a:spcBef>
                <a:spcPts val="1067"/>
              </a:spcBef>
            </a:pPr>
            <a:endParaRPr lang="pt-BR" sz="1400" i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8348096" y="2279263"/>
            <a:ext cx="516170" cy="179127"/>
          </a:xfrm>
          <a:prstGeom prst="rect">
            <a:avLst/>
          </a:prstGeom>
          <a:solidFill>
            <a:schemeClr val="accent5">
              <a:alpha val="3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400"/>
              </a:lnSpc>
              <a:spcBef>
                <a:spcPts val="1067"/>
              </a:spcBef>
            </a:pPr>
            <a:endParaRPr lang="pt-BR" sz="1400" i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8333370" y="2277380"/>
            <a:ext cx="5420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prstClr val="black"/>
                </a:solidFill>
              </a:rPr>
              <a:t>-41%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8334827" y="2170236"/>
            <a:ext cx="5517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prstClr val="black"/>
                </a:solidFill>
              </a:rPr>
              <a:t>-69%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8336445" y="2063957"/>
            <a:ext cx="5501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prstClr val="black"/>
                </a:solidFill>
              </a:rPr>
              <a:t>-33%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8348096" y="1756519"/>
            <a:ext cx="516170" cy="162676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400"/>
              </a:lnSpc>
              <a:spcBef>
                <a:spcPts val="1067"/>
              </a:spcBef>
            </a:pPr>
            <a:endParaRPr lang="pt-BR" sz="1400" i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8344860" y="1961278"/>
            <a:ext cx="5194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prstClr val="black"/>
                </a:solidFill>
              </a:rPr>
              <a:t>-17%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07504" y="2856287"/>
            <a:ext cx="581537" cy="2190586"/>
          </a:xfrm>
          <a:prstGeom prst="rect">
            <a:avLst/>
          </a:prstGeom>
          <a:solidFill>
            <a:srgbClr val="00A596"/>
          </a:solidFill>
          <a:ln>
            <a:solidFill>
              <a:srgbClr val="00A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200" dirty="0">
                <a:solidFill>
                  <a:prstClr val="white"/>
                </a:solidFill>
                <a:latin typeface="Simplon BP Bold" pitchFamily="2" charset="0"/>
              </a:rPr>
              <a:t>BLOQUEIOS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5262274" y="540286"/>
            <a:ext cx="3756340" cy="220084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400"/>
              </a:lnSpc>
              <a:spcBef>
                <a:spcPts val="1067"/>
              </a:spcBef>
            </a:pPr>
            <a:endParaRPr lang="pt-BR" sz="1400" i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5334479" y="1989761"/>
            <a:ext cx="7505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700" dirty="0">
                <a:solidFill>
                  <a:prstClr val="black"/>
                </a:solidFill>
              </a:rPr>
              <a:t>INSTALAÇÃO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5204460" y="1855912"/>
            <a:ext cx="8851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700" dirty="0">
                <a:solidFill>
                  <a:prstClr val="black"/>
                </a:solidFill>
              </a:rPr>
              <a:t>INTERX + ROAM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5436152" y="1743017"/>
            <a:ext cx="6479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700" dirty="0">
                <a:solidFill>
                  <a:prstClr val="black"/>
                </a:solidFill>
              </a:rPr>
              <a:t>SMS (F+M)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5431244" y="1612404"/>
            <a:ext cx="63671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700" dirty="0">
                <a:solidFill>
                  <a:prstClr val="black"/>
                </a:solidFill>
              </a:rPr>
              <a:t>JEC PROC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4614163" y="2854708"/>
            <a:ext cx="581537" cy="2190586"/>
          </a:xfrm>
          <a:prstGeom prst="rect">
            <a:avLst/>
          </a:prstGeom>
          <a:solidFill>
            <a:srgbClr val="00A596"/>
          </a:solidFill>
          <a:ln>
            <a:solidFill>
              <a:srgbClr val="00A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200" dirty="0">
                <a:solidFill>
                  <a:prstClr val="white"/>
                </a:solidFill>
                <a:latin typeface="Simplon BP Bold" pitchFamily="2" charset="0"/>
              </a:rPr>
              <a:t>RECLAMAÇÕES DE FRAUDE (UTC)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776418" y="2837992"/>
            <a:ext cx="3744615" cy="22073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400"/>
              </a:lnSpc>
              <a:spcBef>
                <a:spcPts val="1067"/>
              </a:spcBef>
            </a:pPr>
            <a:endParaRPr lang="pt-BR" sz="1400" i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5264025" y="2854426"/>
            <a:ext cx="3754589" cy="220730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400"/>
              </a:lnSpc>
              <a:spcBef>
                <a:spcPts val="1067"/>
              </a:spcBef>
            </a:pPr>
            <a:endParaRPr lang="pt-BR" sz="1400" i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26" name="CaixaDeTexto 25"/>
          <p:cNvSpPr txBox="1"/>
          <p:nvPr>
            <p:custDataLst>
              <p:tags r:id="rId1"/>
            </p:custDataLst>
          </p:nvPr>
        </p:nvSpPr>
        <p:spPr>
          <a:xfrm>
            <a:off x="819828" y="2894569"/>
            <a:ext cx="4433366" cy="27699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609555" eaLnBrk="0" hangingPunct="0"/>
            <a:r>
              <a:rPr lang="pt-BR" sz="1200" dirty="0">
                <a:solidFill>
                  <a:srgbClr val="009AA6"/>
                </a:solidFill>
                <a:latin typeface="Simplon BP Bold" pitchFamily="2" charset="0"/>
                <a:cs typeface="Arial"/>
              </a:rPr>
              <a:t>BLOQUEIOS (MIL)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5410553" y="4235080"/>
            <a:ext cx="7232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prstClr val="black"/>
                </a:solidFill>
              </a:rPr>
              <a:t>BLOQUEIO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5211256" y="4446503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" dirty="0">
                <a:solidFill>
                  <a:prstClr val="black"/>
                </a:solidFill>
              </a:rPr>
              <a:t>NÃO</a:t>
            </a:r>
          </a:p>
          <a:p>
            <a:pPr algn="r"/>
            <a:r>
              <a:rPr lang="pt-BR" sz="800" dirty="0">
                <a:solidFill>
                  <a:prstClr val="black"/>
                </a:solidFill>
              </a:rPr>
              <a:t>RECONHECE</a:t>
            </a:r>
          </a:p>
          <a:p>
            <a:pPr algn="r"/>
            <a:r>
              <a:rPr lang="pt-BR" sz="800" dirty="0">
                <a:solidFill>
                  <a:prstClr val="black"/>
                </a:solidFill>
              </a:rPr>
              <a:t>LINHA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116272" y="547409"/>
            <a:ext cx="581537" cy="2197330"/>
          </a:xfrm>
          <a:prstGeom prst="rect">
            <a:avLst/>
          </a:prstGeom>
          <a:solidFill>
            <a:srgbClr val="00A596"/>
          </a:solidFill>
          <a:ln>
            <a:solidFill>
              <a:srgbClr val="00A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200" dirty="0">
                <a:solidFill>
                  <a:prstClr val="white"/>
                </a:solidFill>
                <a:latin typeface="Simplon BP Bold" pitchFamily="2" charset="0"/>
              </a:rPr>
              <a:t>MODELO ATUAÇÃO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5341324" y="818210"/>
            <a:ext cx="3606519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48000" rIns="48000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pt-BR" sz="600" dirty="0">
                <a:solidFill>
                  <a:prstClr val="black"/>
                </a:solidFill>
                <a:latin typeface="Simplon BP Light" pitchFamily="2" charset="0"/>
              </a:rPr>
              <a:t>NO 1T16 AS PERDAS COM FRAUDES REDUZIRAM 33% ANO CONTRA ANO. EM 2016 JEC REPRESENTA 60% E SMS 20% DAS PERDAS TOTAIS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8348096" y="1362840"/>
            <a:ext cx="51617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prstClr val="black"/>
                </a:solidFill>
                <a:latin typeface="Simplon BP Bold" pitchFamily="2" charset="0"/>
              </a:rPr>
              <a:t>∆% </a:t>
            </a:r>
            <a:r>
              <a:rPr lang="pt-BR" sz="400" dirty="0">
                <a:solidFill>
                  <a:prstClr val="black"/>
                </a:solidFill>
                <a:latin typeface="Simplon BP Light" pitchFamily="2" charset="0"/>
              </a:rPr>
              <a:t>1T15/1T16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5341324" y="3140953"/>
            <a:ext cx="3606519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48000" rIns="48000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pt-BR" sz="600" dirty="0">
                <a:solidFill>
                  <a:prstClr val="black"/>
                </a:solidFill>
                <a:latin typeface="Simplon BP Light" pitchFamily="2" charset="0"/>
              </a:rPr>
              <a:t>AS RECLAMAÇÕES DE NÃO RECONHECIMENTO DE LINHA APRESENTARAM QUEDA DE 29%, ENTRETANTO HOUVE AUMENTO DE RECLAMAÇÕES JEC DA FIXA R2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34665" y="3191321"/>
            <a:ext cx="3606519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48000" rIns="48000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pt-BR" sz="600" dirty="0">
                <a:solidFill>
                  <a:prstClr val="black"/>
                </a:solidFill>
                <a:latin typeface="Simplon BP Light" pitchFamily="2" charset="0"/>
              </a:rPr>
              <a:t>A QUANTIDADE BLOQUEIOS AUMENTOU EM 2016 DEVIDO A (1) SPAM SMS; (2) OCSF; E (3) REVISÃO DOS ALARMES FIXO PERFIL JEC.  EM ABR16 68% DOS BLOQUEIOS SE REFEREM A PRE-PAGOS.</a:t>
            </a:r>
          </a:p>
        </p:txBody>
      </p:sp>
      <p:graphicFrame>
        <p:nvGraphicFramePr>
          <p:cNvPr id="34" name="Gráfico 33"/>
          <p:cNvGraphicFramePr/>
          <p:nvPr>
            <p:extLst/>
          </p:nvPr>
        </p:nvGraphicFramePr>
        <p:xfrm>
          <a:off x="5851225" y="1174833"/>
          <a:ext cx="2553005" cy="1512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5" name="Retângulo 34"/>
          <p:cNvSpPr/>
          <p:nvPr/>
        </p:nvSpPr>
        <p:spPr>
          <a:xfrm>
            <a:off x="4606722" y="548843"/>
            <a:ext cx="581537" cy="2190586"/>
          </a:xfrm>
          <a:prstGeom prst="rect">
            <a:avLst/>
          </a:prstGeom>
          <a:solidFill>
            <a:srgbClr val="00A596"/>
          </a:solidFill>
          <a:ln>
            <a:solidFill>
              <a:srgbClr val="00A5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1200" dirty="0">
                <a:solidFill>
                  <a:prstClr val="white"/>
                </a:solidFill>
                <a:latin typeface="Simplon BP Bold" pitchFamily="2" charset="0"/>
              </a:rPr>
              <a:t>PERDAS IDENTIFICADAS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777112" y="555922"/>
            <a:ext cx="3756340" cy="220084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400"/>
              </a:lnSpc>
              <a:spcBef>
                <a:spcPts val="1067"/>
              </a:spcBef>
            </a:pPr>
            <a:endParaRPr lang="pt-BR" sz="1400" i="1" dirty="0">
              <a:solidFill>
                <a:prstClr val="white"/>
              </a:solidFill>
              <a:latin typeface="Georgia" pitchFamily="18" charset="0"/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8337414" y="1730693"/>
            <a:ext cx="5194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prstClr val="black"/>
                </a:solidFill>
              </a:rPr>
              <a:t>-34%</a:t>
            </a:r>
          </a:p>
        </p:txBody>
      </p:sp>
      <p:sp>
        <p:nvSpPr>
          <p:cNvPr id="38" name="Pentágono 37"/>
          <p:cNvSpPr/>
          <p:nvPr/>
        </p:nvSpPr>
        <p:spPr>
          <a:xfrm>
            <a:off x="912829" y="836525"/>
            <a:ext cx="1341540" cy="778570"/>
          </a:xfrm>
          <a:prstGeom prst="homePlate">
            <a:avLst>
              <a:gd name="adj" fmla="val 2509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pt-BR" sz="900" dirty="0">
              <a:solidFill>
                <a:prstClr val="white"/>
              </a:solidFill>
              <a:latin typeface="Simplon BP Light" pitchFamily="2" charset="0"/>
            </a:endParaRPr>
          </a:p>
        </p:txBody>
      </p:sp>
      <p:sp>
        <p:nvSpPr>
          <p:cNvPr id="39" name="CaixaDeTexto 38"/>
          <p:cNvSpPr txBox="1"/>
          <p:nvPr>
            <p:custDataLst>
              <p:tags r:id="rId2"/>
            </p:custDataLst>
          </p:nvPr>
        </p:nvSpPr>
        <p:spPr>
          <a:xfrm>
            <a:off x="805708" y="557526"/>
            <a:ext cx="4497580" cy="27699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609555" eaLnBrk="0" hangingPunct="0"/>
            <a:r>
              <a:rPr lang="pt-BR" sz="1200" dirty="0">
                <a:solidFill>
                  <a:srgbClr val="009AA6"/>
                </a:solidFill>
                <a:latin typeface="Simplon BP Bold" pitchFamily="2" charset="0"/>
                <a:cs typeface="Arial"/>
              </a:rPr>
              <a:t>PROCESSO</a:t>
            </a:r>
          </a:p>
        </p:txBody>
      </p:sp>
      <p:sp>
        <p:nvSpPr>
          <p:cNvPr id="40" name="CaixaDeTexto 39"/>
          <p:cNvSpPr txBox="1"/>
          <p:nvPr>
            <p:custDataLst>
              <p:tags r:id="rId3"/>
            </p:custDataLst>
          </p:nvPr>
        </p:nvSpPr>
        <p:spPr>
          <a:xfrm>
            <a:off x="876428" y="842829"/>
            <a:ext cx="4497580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609555" eaLnBrk="0" hangingPunct="0"/>
            <a:r>
              <a:rPr lang="pt-BR" sz="1050" dirty="0">
                <a:solidFill>
                  <a:prstClr val="black"/>
                </a:solidFill>
                <a:latin typeface="Simplon BP Bold" pitchFamily="2" charset="0"/>
                <a:cs typeface="Arial"/>
              </a:rPr>
              <a:t>CREDITO</a:t>
            </a:r>
          </a:p>
        </p:txBody>
      </p:sp>
      <p:sp>
        <p:nvSpPr>
          <p:cNvPr id="41" name="Pentágono 40"/>
          <p:cNvSpPr/>
          <p:nvPr/>
        </p:nvSpPr>
        <p:spPr>
          <a:xfrm>
            <a:off x="1028215" y="1051478"/>
            <a:ext cx="1013992" cy="490631"/>
          </a:xfrm>
          <a:prstGeom prst="homePlate">
            <a:avLst>
              <a:gd name="adj" fmla="val 25091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pt-BR" sz="900" dirty="0">
              <a:solidFill>
                <a:prstClr val="white"/>
              </a:solidFill>
              <a:latin typeface="Simplon BP Light" pitchFamily="2" charset="0"/>
            </a:endParaRPr>
          </a:p>
        </p:txBody>
      </p:sp>
      <p:sp>
        <p:nvSpPr>
          <p:cNvPr id="42" name="CaixaDeTexto 41"/>
          <p:cNvSpPr txBox="1"/>
          <p:nvPr>
            <p:custDataLst>
              <p:tags r:id="rId4"/>
            </p:custDataLst>
          </p:nvPr>
        </p:nvSpPr>
        <p:spPr>
          <a:xfrm>
            <a:off x="1047644" y="1210201"/>
            <a:ext cx="4497580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609555" eaLnBrk="0" hangingPunct="0"/>
            <a:r>
              <a:rPr lang="pt-BR" sz="1050" dirty="0">
                <a:solidFill>
                  <a:prstClr val="black"/>
                </a:solidFill>
                <a:latin typeface="Simplon BP Bold" pitchFamily="2" charset="0"/>
                <a:cs typeface="Arial"/>
              </a:rPr>
              <a:t>PREVENCAO</a:t>
            </a:r>
          </a:p>
        </p:txBody>
      </p:sp>
      <p:sp>
        <p:nvSpPr>
          <p:cNvPr id="43" name="CaixaDeTexto 42"/>
          <p:cNvSpPr txBox="1"/>
          <p:nvPr>
            <p:custDataLst>
              <p:tags r:id="rId5"/>
            </p:custDataLst>
          </p:nvPr>
        </p:nvSpPr>
        <p:spPr>
          <a:xfrm>
            <a:off x="2123342" y="850646"/>
            <a:ext cx="4497580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609555" eaLnBrk="0" hangingPunct="0"/>
            <a:r>
              <a:rPr lang="pt-BR" sz="1050" dirty="0">
                <a:solidFill>
                  <a:prstClr val="black"/>
                </a:solidFill>
                <a:latin typeface="Simplon BP Bold" pitchFamily="2" charset="0"/>
                <a:cs typeface="Arial"/>
              </a:rPr>
              <a:t>DETECÇÃO</a:t>
            </a:r>
          </a:p>
        </p:txBody>
      </p:sp>
      <p:sp>
        <p:nvSpPr>
          <p:cNvPr id="44" name="CaixaDeTexto 43"/>
          <p:cNvSpPr txBox="1"/>
          <p:nvPr>
            <p:custDataLst>
              <p:tags r:id="rId6"/>
            </p:custDataLst>
          </p:nvPr>
        </p:nvSpPr>
        <p:spPr>
          <a:xfrm>
            <a:off x="3377054" y="859334"/>
            <a:ext cx="4497580" cy="25391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609555" eaLnBrk="0" hangingPunct="0"/>
            <a:r>
              <a:rPr lang="pt-BR" sz="1050" dirty="0">
                <a:solidFill>
                  <a:prstClr val="black"/>
                </a:solidFill>
                <a:latin typeface="Simplon BP Bold" pitchFamily="2" charset="0"/>
                <a:cs typeface="Arial"/>
              </a:rPr>
              <a:t>UTC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874327" y="1625976"/>
            <a:ext cx="1257211" cy="7269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prstClr val="black"/>
                </a:solidFill>
              </a:rPr>
              <a:t>SCORE DE RISCO DE FRAUDE BASEADO EM:</a:t>
            </a:r>
          </a:p>
          <a:p>
            <a:r>
              <a:rPr lang="pt-BR" sz="500" dirty="0">
                <a:solidFill>
                  <a:prstClr val="black"/>
                </a:solidFill>
              </a:rPr>
              <a:t>     - CPF ; ENDEREÇO;          </a:t>
            </a:r>
          </a:p>
          <a:p>
            <a:r>
              <a:rPr lang="pt-BR" sz="500" dirty="0">
                <a:solidFill>
                  <a:prstClr val="black"/>
                </a:solidFill>
              </a:rPr>
              <a:t>        TELEFONE CONTATO</a:t>
            </a:r>
          </a:p>
          <a:p>
            <a:r>
              <a:rPr lang="pt-BR" sz="500" dirty="0">
                <a:solidFill>
                  <a:prstClr val="black"/>
                </a:solidFill>
              </a:rPr>
              <a:t>     - NUMERO LINHAS</a:t>
            </a:r>
          </a:p>
          <a:p>
            <a:r>
              <a:rPr lang="pt-BR" sz="500" dirty="0">
                <a:solidFill>
                  <a:prstClr val="black"/>
                </a:solidFill>
              </a:rPr>
              <a:t>     - PDVs OFENSORES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700" dirty="0">
                <a:solidFill>
                  <a:prstClr val="black"/>
                </a:solidFill>
              </a:rPr>
              <a:t>VALIDAÇÃO DADOS CADASTRAIS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2106346" y="1629887"/>
            <a:ext cx="1257211" cy="7269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prstClr val="black"/>
                </a:solidFill>
              </a:rPr>
              <a:t>COMPORTAM SUSPEITO</a:t>
            </a:r>
          </a:p>
          <a:p>
            <a:r>
              <a:rPr lang="pt-BR" sz="500" dirty="0">
                <a:solidFill>
                  <a:prstClr val="black"/>
                </a:solidFill>
              </a:rPr>
              <a:t>      - PERFIL CONSUMO</a:t>
            </a:r>
          </a:p>
          <a:p>
            <a:r>
              <a:rPr lang="pt-BR" sz="500" dirty="0">
                <a:solidFill>
                  <a:prstClr val="black"/>
                </a:solidFill>
              </a:rPr>
              <a:t>      - DESTINO CHAMADAS</a:t>
            </a:r>
          </a:p>
          <a:p>
            <a:r>
              <a:rPr lang="pt-BR" sz="500" dirty="0">
                <a:solidFill>
                  <a:prstClr val="black"/>
                </a:solidFill>
              </a:rPr>
              <a:t>      - PERFIL NÃO HUMANO</a:t>
            </a:r>
          </a:p>
          <a:p>
            <a:r>
              <a:rPr lang="pt-BR" sz="500" dirty="0">
                <a:solidFill>
                  <a:prstClr val="black"/>
                </a:solidFill>
              </a:rPr>
              <a:t>      - LOGINS SUSPEITO</a:t>
            </a:r>
          </a:p>
          <a:p>
            <a:r>
              <a:rPr lang="pt-BR" sz="500" dirty="0">
                <a:solidFill>
                  <a:prstClr val="black"/>
                </a:solidFill>
              </a:rPr>
              <a:t>      - ALTERAÇÃO CADASTRO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700" dirty="0">
                <a:solidFill>
                  <a:prstClr val="black"/>
                </a:solidFill>
              </a:rPr>
              <a:t>VALIDAÇÃO DADOS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700" dirty="0">
                <a:solidFill>
                  <a:prstClr val="black"/>
                </a:solidFill>
              </a:rPr>
              <a:t>BLOQUEIO AUTO (RISCO)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7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700" dirty="0">
              <a:solidFill>
                <a:prstClr val="black"/>
              </a:solidFill>
            </a:endParaRPr>
          </a:p>
        </p:txBody>
      </p:sp>
      <p:sp>
        <p:nvSpPr>
          <p:cNvPr id="47" name="CaixaDeTexto 46"/>
          <p:cNvSpPr txBox="1"/>
          <p:nvPr/>
        </p:nvSpPr>
        <p:spPr>
          <a:xfrm>
            <a:off x="3327208" y="1622074"/>
            <a:ext cx="1193826" cy="7269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prstClr val="black"/>
                </a:solidFill>
              </a:rPr>
              <a:t>BO BLOQUEIO FRAUDES E NCOI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prstClr val="black"/>
                </a:solidFill>
              </a:rPr>
              <a:t>TRATAMENTO ANATEL E PROCON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700" dirty="0">
                <a:solidFill>
                  <a:prstClr val="black"/>
                </a:solidFill>
              </a:rPr>
              <a:t>ELABORAÇÃO DE LAUDOS DEFESA JEC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7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7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7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700" dirty="0">
              <a:solidFill>
                <a:prstClr val="black"/>
              </a:solidFill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790939" y="2573822"/>
            <a:ext cx="3740925" cy="1829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600" b="1" dirty="0">
                <a:solidFill>
                  <a:prstClr val="black"/>
                </a:solidFill>
              </a:rPr>
              <a:t>TRATAMENTO:</a:t>
            </a:r>
            <a:r>
              <a:rPr lang="pt-BR" sz="600" dirty="0">
                <a:solidFill>
                  <a:prstClr val="black"/>
                </a:solidFill>
              </a:rPr>
              <a:t> BLOQUEIO LINHA, NOBILL CONTA, CREDITO, COMISSÕES, NOTAS UTC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6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600" dirty="0">
              <a:solidFill>
                <a:prstClr val="black"/>
              </a:solidFill>
            </a:endParaRPr>
          </a:p>
        </p:txBody>
      </p:sp>
      <p:graphicFrame>
        <p:nvGraphicFramePr>
          <p:cNvPr id="49" name="Gráfico 48"/>
          <p:cNvGraphicFramePr>
            <a:graphicFrameLocks/>
          </p:cNvGraphicFramePr>
          <p:nvPr>
            <p:extLst/>
          </p:nvPr>
        </p:nvGraphicFramePr>
        <p:xfrm>
          <a:off x="886800" y="3506515"/>
          <a:ext cx="3461581" cy="1533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50" name="Retângulo de cantos arredondados 49"/>
          <p:cNvSpPr/>
          <p:nvPr/>
        </p:nvSpPr>
        <p:spPr>
          <a:xfrm>
            <a:off x="4004125" y="4748226"/>
            <a:ext cx="367793" cy="1968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36000" tIns="45720" rIns="3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80" dirty="0">
                <a:solidFill>
                  <a:prstClr val="black"/>
                </a:solidFill>
              </a:rPr>
              <a:t>+100%</a:t>
            </a:r>
          </a:p>
        </p:txBody>
      </p:sp>
      <p:sp>
        <p:nvSpPr>
          <p:cNvPr id="51" name="Retângulo de cantos arredondados 50"/>
          <p:cNvSpPr/>
          <p:nvPr/>
        </p:nvSpPr>
        <p:spPr>
          <a:xfrm>
            <a:off x="4004125" y="4498342"/>
            <a:ext cx="367793" cy="1968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36000" tIns="45720" rIns="3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700">
                <a:solidFill>
                  <a:prstClr val="black"/>
                </a:solidFill>
              </a:rPr>
              <a:t>+32%</a:t>
            </a:r>
          </a:p>
        </p:txBody>
      </p:sp>
      <p:sp>
        <p:nvSpPr>
          <p:cNvPr id="52" name="Retângulo de cantos arredondados 51"/>
          <p:cNvSpPr/>
          <p:nvPr/>
        </p:nvSpPr>
        <p:spPr>
          <a:xfrm>
            <a:off x="4004125" y="4248458"/>
            <a:ext cx="367793" cy="1968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36000" tIns="45720" rIns="3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700">
                <a:solidFill>
                  <a:prstClr val="black"/>
                </a:solidFill>
              </a:rPr>
              <a:t>+33%</a:t>
            </a:r>
          </a:p>
        </p:txBody>
      </p:sp>
      <p:sp>
        <p:nvSpPr>
          <p:cNvPr id="53" name="CaixaDeTexto 5"/>
          <p:cNvSpPr txBox="1"/>
          <p:nvPr/>
        </p:nvSpPr>
        <p:spPr>
          <a:xfrm>
            <a:off x="3967036" y="3703257"/>
            <a:ext cx="471604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>
                <a:solidFill>
                  <a:prstClr val="black"/>
                </a:solidFill>
                <a:latin typeface="Simplon BP Bold" pitchFamily="2" charset="0"/>
              </a:rPr>
              <a:t>ABR16</a:t>
            </a:r>
          </a:p>
          <a:p>
            <a:pPr algn="ctr"/>
            <a:r>
              <a:rPr lang="pt-BR" sz="800">
                <a:solidFill>
                  <a:prstClr val="black"/>
                </a:solidFill>
                <a:latin typeface="Simplon BP Bold" pitchFamily="2" charset="0"/>
              </a:rPr>
              <a:t>X</a:t>
            </a:r>
          </a:p>
          <a:p>
            <a:pPr algn="ctr"/>
            <a:r>
              <a:rPr lang="pt-BR" sz="800">
                <a:solidFill>
                  <a:prstClr val="black"/>
                </a:solidFill>
                <a:latin typeface="Simplon BP Bold" pitchFamily="2" charset="0"/>
              </a:rPr>
              <a:t>AGO15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865093" y="4662112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prstClr val="black"/>
                </a:solidFill>
              </a:rPr>
              <a:t>FIXO</a:t>
            </a:r>
          </a:p>
        </p:txBody>
      </p:sp>
      <p:sp>
        <p:nvSpPr>
          <p:cNvPr id="55" name="CaixaDeTexto 54"/>
          <p:cNvSpPr txBox="1"/>
          <p:nvPr/>
        </p:nvSpPr>
        <p:spPr>
          <a:xfrm>
            <a:off x="753863" y="4559000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prstClr val="black"/>
                </a:solidFill>
              </a:rPr>
              <a:t>POSPG</a:t>
            </a:r>
          </a:p>
        </p:txBody>
      </p:sp>
      <p:sp>
        <p:nvSpPr>
          <p:cNvPr id="56" name="CaixaDeTexto 55"/>
          <p:cNvSpPr txBox="1"/>
          <p:nvPr/>
        </p:nvSpPr>
        <p:spPr>
          <a:xfrm>
            <a:off x="828890" y="4217341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>
                <a:solidFill>
                  <a:prstClr val="black"/>
                </a:solidFill>
              </a:rPr>
              <a:t>PRE/</a:t>
            </a:r>
          </a:p>
          <a:p>
            <a:pPr algn="ctr"/>
            <a:r>
              <a:rPr lang="pt-BR" sz="800" dirty="0">
                <a:solidFill>
                  <a:prstClr val="black"/>
                </a:solidFill>
              </a:rPr>
              <a:t>OCSF</a:t>
            </a:r>
          </a:p>
        </p:txBody>
      </p:sp>
      <p:graphicFrame>
        <p:nvGraphicFramePr>
          <p:cNvPr id="57" name="Gráfico 56"/>
          <p:cNvGraphicFramePr>
            <a:graphicFrameLocks/>
          </p:cNvGraphicFramePr>
          <p:nvPr>
            <p:extLst/>
          </p:nvPr>
        </p:nvGraphicFramePr>
        <p:xfrm>
          <a:off x="5699315" y="3843677"/>
          <a:ext cx="3174213" cy="1227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58" name="Retângulo de cantos arredondados 57"/>
          <p:cNvSpPr/>
          <p:nvPr/>
        </p:nvSpPr>
        <p:spPr>
          <a:xfrm>
            <a:off x="8422863" y="4610822"/>
            <a:ext cx="367793" cy="1968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700">
                <a:solidFill>
                  <a:prstClr val="black"/>
                </a:solidFill>
              </a:rPr>
              <a:t>-11%</a:t>
            </a:r>
          </a:p>
        </p:txBody>
      </p:sp>
      <p:sp>
        <p:nvSpPr>
          <p:cNvPr id="59" name="Retângulo de cantos arredondados 58"/>
          <p:cNvSpPr/>
          <p:nvPr/>
        </p:nvSpPr>
        <p:spPr>
          <a:xfrm>
            <a:off x="8422863" y="4293585"/>
            <a:ext cx="367793" cy="1968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700" dirty="0">
                <a:solidFill>
                  <a:prstClr val="black"/>
                </a:solidFill>
              </a:rPr>
              <a:t>+3%</a:t>
            </a:r>
          </a:p>
        </p:txBody>
      </p:sp>
      <p:sp>
        <p:nvSpPr>
          <p:cNvPr id="60" name="CaixaDeTexto 5"/>
          <p:cNvSpPr txBox="1"/>
          <p:nvPr/>
        </p:nvSpPr>
        <p:spPr>
          <a:xfrm>
            <a:off x="8397920" y="3638786"/>
            <a:ext cx="471604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">
                <a:solidFill>
                  <a:prstClr val="black"/>
                </a:solidFill>
                <a:latin typeface="Simplon BP Bold" pitchFamily="2" charset="0"/>
              </a:rPr>
              <a:t>ABR16</a:t>
            </a:r>
          </a:p>
          <a:p>
            <a:pPr algn="ctr"/>
            <a:r>
              <a:rPr lang="pt-BR" sz="800">
                <a:solidFill>
                  <a:prstClr val="black"/>
                </a:solidFill>
                <a:latin typeface="Simplon BP Bold" pitchFamily="2" charset="0"/>
              </a:rPr>
              <a:t>X</a:t>
            </a:r>
          </a:p>
          <a:p>
            <a:pPr algn="ctr"/>
            <a:r>
              <a:rPr lang="pt-BR" sz="800">
                <a:solidFill>
                  <a:prstClr val="black"/>
                </a:solidFill>
                <a:latin typeface="Simplon BP Bold" pitchFamily="2" charset="0"/>
              </a:rPr>
              <a:t>AGO15</a:t>
            </a:r>
          </a:p>
        </p:txBody>
      </p:sp>
    </p:spTree>
    <p:extLst>
      <p:ext uri="{BB962C8B-B14F-4D97-AF65-F5344CB8AC3E}">
        <p14:creationId xmlns:p14="http://schemas.microsoft.com/office/powerpoint/2010/main" val="318165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519112"/>
            <a:ext cx="87249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9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</p:spPr>
        <p:txBody>
          <a:bodyPr/>
          <a:lstStyle/>
          <a:p>
            <a:r>
              <a:rPr lang="pt-BR" dirty="0" smtClean="0"/>
              <a:t>MATERIAL CONFIDENCIAL  |  SLIDE Nº</a:t>
            </a:r>
            <a:endParaRPr lang="pt-BR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</p:spPr>
        <p:txBody>
          <a:bodyPr/>
          <a:lstStyle/>
          <a:p>
            <a:fld id="{74850952-3374-434C-8FC6-DE28F8CD25B0}" type="slidenum">
              <a:rPr lang="pt-BR" smtClean="0"/>
              <a:pPr/>
              <a:t>25</a:t>
            </a:fld>
            <a:endParaRPr lang="pt-BR" dirty="0"/>
          </a:p>
        </p:txBody>
      </p:sp>
      <p:graphicFrame>
        <p:nvGraphicFramePr>
          <p:cNvPr id="10" name="Content Placeholder 10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4428753" y="637059"/>
          <a:ext cx="4391719" cy="4140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91719"/>
              </a:tblGrid>
              <a:tr h="222610">
                <a:tc>
                  <a:txBody>
                    <a:bodyPr/>
                    <a:lstStyle/>
                    <a:p>
                      <a:pPr algn="l">
                        <a:lnSpc>
                          <a:spcPts val="1400"/>
                        </a:lnSpc>
                      </a:pPr>
                      <a:r>
                        <a:rPr lang="en-US" sz="1400" b="1" i="0" spc="0" dirty="0" err="1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Necessidades</a:t>
                      </a:r>
                      <a:r>
                        <a:rPr lang="en-US" sz="1400" b="1" i="0" spc="0" dirty="0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 de </a:t>
                      </a:r>
                      <a:r>
                        <a:rPr lang="en-US" sz="1400" b="1" i="0" spc="0" dirty="0" err="1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negócio</a:t>
                      </a:r>
                      <a:endParaRPr lang="en-US" sz="1400" b="1" i="0" spc="0" dirty="0">
                        <a:solidFill>
                          <a:srgbClr val="4D4D4D"/>
                        </a:solidFill>
                        <a:latin typeface="Simplon BP" charset="0"/>
                        <a:ea typeface="Simplon BP" charset="0"/>
                        <a:cs typeface="Simplon BP" charset="0"/>
                      </a:endParaRPr>
                    </a:p>
                  </a:txBody>
                  <a:tcPr marL="108000" marR="108000" marT="72000" marB="72000" anchor="ctr"/>
                </a:tc>
              </a:tr>
              <a:tr h="222610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ts val="1400"/>
                        </a:lnSpc>
                      </a:pPr>
                      <a:r>
                        <a:rPr lang="en-US" sz="1000" b="0" i="0" kern="1200" spc="0" dirty="0" err="1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Preservar</a:t>
                      </a:r>
                      <a:r>
                        <a:rPr lang="en-US" sz="1000" b="0" i="0" kern="1200" spc="0" dirty="0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 a </a:t>
                      </a:r>
                      <a:r>
                        <a:rPr lang="en-US" sz="1000" b="0" i="0" kern="1200" spc="0" dirty="0" err="1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experiência</a:t>
                      </a:r>
                      <a:r>
                        <a:rPr lang="en-US" sz="1000" b="0" i="0" kern="1200" spc="0" dirty="0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 digital dos </a:t>
                      </a:r>
                      <a:r>
                        <a:rPr lang="en-US" sz="1000" b="0" i="0" kern="1200" spc="0" dirty="0" err="1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nossos</a:t>
                      </a:r>
                      <a:r>
                        <a:rPr lang="en-US" sz="1000" b="0" i="0" kern="1200" spc="0" dirty="0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dirty="0" err="1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clientes</a:t>
                      </a:r>
                      <a:r>
                        <a:rPr lang="en-US" sz="1000" b="0" i="0" kern="1200" spc="0" dirty="0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 com</a:t>
                      </a:r>
                      <a:r>
                        <a:rPr lang="en-US" sz="1000" b="0" i="0" kern="1200" spc="0" baseline="0" dirty="0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baseline="0" dirty="0" err="1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foco</a:t>
                      </a:r>
                      <a:r>
                        <a:rPr lang="en-US" sz="1000" b="0" i="0" kern="1200" spc="0" baseline="0" dirty="0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baseline="0" dirty="0" err="1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também</a:t>
                      </a:r>
                      <a:r>
                        <a:rPr lang="en-US" sz="1000" b="0" i="0" kern="1200" spc="0" baseline="0" dirty="0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baseline="0" dirty="0" err="1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em</a:t>
                      </a:r>
                      <a:r>
                        <a:rPr lang="en-US" sz="1000" b="0" i="0" kern="1200" spc="0" baseline="0" dirty="0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baseline="0" dirty="0" err="1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redução</a:t>
                      </a:r>
                      <a:r>
                        <a:rPr lang="en-US" sz="1000" b="0" i="0" kern="1200" spc="0" baseline="0" dirty="0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 de </a:t>
                      </a:r>
                      <a:r>
                        <a:rPr lang="en-US" sz="1000" b="0" i="0" kern="1200" spc="0" baseline="0" dirty="0" err="1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fraudes</a:t>
                      </a:r>
                      <a:endParaRPr lang="en-US" sz="1000" b="0" i="0" kern="1200" spc="0" dirty="0">
                        <a:solidFill>
                          <a:schemeClr val="tx1"/>
                        </a:solidFill>
                        <a:latin typeface="Simplon BP" charset="0"/>
                        <a:ea typeface="Simplon BP" charset="0"/>
                        <a:cs typeface="Simplon BP" charset="0"/>
                      </a:endParaRPr>
                    </a:p>
                  </a:txBody>
                  <a:tcPr marL="108000" marR="108000" marT="72000" marB="72000" anchor="ctr"/>
                </a:tc>
              </a:tr>
              <a:tr h="22261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kern="1200" spc="0" dirty="0" err="1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Suprir</a:t>
                      </a:r>
                      <a:r>
                        <a:rPr lang="en-US" sz="1000" b="0" i="0" kern="1200" spc="0" dirty="0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 as</a:t>
                      </a:r>
                      <a:r>
                        <a:rPr lang="en-US" sz="1000" b="0" i="0" kern="1200" spc="0" baseline="0" dirty="0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baseline="0" dirty="0" err="1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camadas</a:t>
                      </a:r>
                      <a:r>
                        <a:rPr lang="en-US" sz="1000" b="0" i="0" kern="1200" spc="0" baseline="0" dirty="0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 e </a:t>
                      </a:r>
                      <a:r>
                        <a:rPr lang="en-US" sz="1000" b="0" i="0" kern="1200" spc="0" baseline="0" dirty="0" err="1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canais</a:t>
                      </a:r>
                      <a:r>
                        <a:rPr lang="en-US" sz="1000" b="0" i="0" kern="1200" spc="0" baseline="0" dirty="0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 de </a:t>
                      </a:r>
                      <a:r>
                        <a:rPr lang="en-US" sz="1000" b="0" i="0" kern="1200" spc="0" baseline="0" dirty="0" err="1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interação</a:t>
                      </a:r>
                      <a:r>
                        <a:rPr lang="en-US" sz="1000" b="0" i="0" kern="1200" spc="0" baseline="0" dirty="0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 digital </a:t>
                      </a:r>
                      <a:r>
                        <a:rPr lang="en-US" sz="1000" b="0" i="0" kern="1200" spc="0" dirty="0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dos </a:t>
                      </a:r>
                      <a:r>
                        <a:rPr lang="en-US" sz="1000" b="0" i="0" kern="1200" spc="0" dirty="0" err="1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nossos</a:t>
                      </a:r>
                      <a:r>
                        <a:rPr lang="en-US" sz="1000" b="0" i="0" kern="1200" spc="0" dirty="0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dirty="0" err="1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clientes</a:t>
                      </a:r>
                      <a:r>
                        <a:rPr lang="en-US" sz="1000" b="0" i="0" kern="1200" spc="0" baseline="0" dirty="0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baseline="0" dirty="0" err="1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previnindo</a:t>
                      </a:r>
                      <a:r>
                        <a:rPr lang="en-US" sz="1000" b="0" i="0" kern="1200" spc="0" baseline="0" dirty="0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baseline="0" dirty="0" err="1" smtClean="0">
                          <a:latin typeface="Simplon BP" charset="0"/>
                          <a:ea typeface="Simplon BP" charset="0"/>
                          <a:cs typeface="Simplon BP" charset="0"/>
                        </a:rPr>
                        <a:t>fraudes</a:t>
                      </a:r>
                      <a:endParaRPr lang="en-US" sz="1000" b="0" i="0" kern="1200" spc="0" dirty="0">
                        <a:solidFill>
                          <a:schemeClr val="tx1"/>
                        </a:solidFill>
                        <a:latin typeface="Simplon BP" charset="0"/>
                        <a:ea typeface="Simplon BP" charset="0"/>
                        <a:cs typeface="Simplon BP" charset="0"/>
                      </a:endParaRPr>
                    </a:p>
                  </a:txBody>
                  <a:tcPr marL="108000" marR="108000" marT="72000" marB="72000" anchor="ctr"/>
                </a:tc>
              </a:tr>
              <a:tr h="222610">
                <a:tc>
                  <a:txBody>
                    <a:bodyPr/>
                    <a:lstStyle/>
                    <a:p>
                      <a:pPr marL="0" lvl="0" algn="l" defTabSz="457200" rtl="0" eaLnBrk="1" latinLnBrk="0" hangingPunct="1">
                        <a:lnSpc>
                          <a:spcPts val="1400"/>
                        </a:lnSpc>
                      </a:pPr>
                      <a:r>
                        <a:rPr lang="en-US" sz="1000" b="0" i="0" kern="1200" spc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Monitoramento</a:t>
                      </a:r>
                      <a:r>
                        <a:rPr lang="en-US" sz="1000" b="0" i="0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e </a:t>
                      </a:r>
                      <a:r>
                        <a:rPr lang="en-US" sz="1000" b="0" i="0" kern="1200" spc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análise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da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experiência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do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cliente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em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tempo real</a:t>
                      </a:r>
                      <a:endParaRPr lang="en-US" sz="1000" b="0" i="0" kern="1200" spc="0" dirty="0">
                        <a:solidFill>
                          <a:schemeClr val="tx1"/>
                        </a:solidFill>
                        <a:latin typeface="Simplon BP" charset="0"/>
                        <a:ea typeface="Simplon BP" charset="0"/>
                        <a:cs typeface="Simplon BP" charset="0"/>
                      </a:endParaRPr>
                    </a:p>
                  </a:txBody>
                  <a:tcPr marL="108000" marR="108000" marT="72000" marB="72000" anchor="ctr"/>
                </a:tc>
              </a:tr>
              <a:tr h="222610">
                <a:tc>
                  <a:txBody>
                    <a:bodyPr/>
                    <a:lstStyle/>
                    <a:p>
                      <a:pPr marL="0" lvl="0" algn="l" defTabSz="457200" rtl="0" eaLnBrk="1" latinLnBrk="0" hangingPunct="1">
                        <a:lnSpc>
                          <a:spcPts val="1400"/>
                        </a:lnSpc>
                      </a:pPr>
                      <a:r>
                        <a:rPr lang="en-US" sz="1000" b="0" i="0" kern="1200" spc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Suportar</a:t>
                      </a:r>
                      <a:r>
                        <a:rPr lang="en-US" sz="1000" b="0" i="0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plataformas</a:t>
                      </a:r>
                      <a:r>
                        <a:rPr lang="en-US" sz="1000" b="0" i="0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digitais</a:t>
                      </a:r>
                      <a:r>
                        <a:rPr lang="en-US" sz="1000" b="0" i="0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1" kern="1200" spc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omni</a:t>
                      </a:r>
                      <a:r>
                        <a:rPr lang="en-US" sz="1000" b="0" i="1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-channel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de </a:t>
                      </a:r>
                      <a:r>
                        <a:rPr lang="en-US" sz="1000" b="0" i="0" kern="1200" spc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pagamento</a:t>
                      </a:r>
                      <a:r>
                        <a:rPr lang="en-US" sz="1000" b="0" i="0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para o </a:t>
                      </a:r>
                      <a:r>
                        <a:rPr lang="en-US" sz="1000" b="0" i="0" kern="1200" spc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cliente</a:t>
                      </a:r>
                      <a:r>
                        <a:rPr lang="en-US" sz="1000" b="0" i="0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(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credit card, pay pal, bitcoin,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etc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)</a:t>
                      </a:r>
                      <a:endParaRPr lang="en-US" sz="1000" b="0" i="0" kern="1200" spc="0" dirty="0" smtClean="0">
                        <a:solidFill>
                          <a:schemeClr val="tx1"/>
                        </a:solidFill>
                        <a:latin typeface="Simplon BP" charset="0"/>
                        <a:ea typeface="Simplon BP" charset="0"/>
                        <a:cs typeface="Simplon BP" charset="0"/>
                      </a:endParaRPr>
                    </a:p>
                  </a:txBody>
                  <a:tcPr marL="108000" marR="108000" marT="72000" marB="72000" anchor="ctr"/>
                </a:tc>
              </a:tr>
              <a:tr h="222610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ts val="1400"/>
                        </a:lnSpc>
                      </a:pPr>
                      <a:r>
                        <a:rPr lang="en-US" sz="1000" b="0" i="0" kern="1200" spc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Ser</a:t>
                      </a:r>
                      <a:r>
                        <a:rPr lang="en-US" sz="1000" b="0" i="0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mais</a:t>
                      </a:r>
                      <a:r>
                        <a:rPr lang="en-US" sz="1000" b="0" i="0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1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real time</a:t>
                      </a:r>
                      <a:r>
                        <a:rPr lang="en-US" sz="1000" b="0" i="0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, </a:t>
                      </a:r>
                      <a:r>
                        <a:rPr lang="en-US" sz="1000" b="0" i="0" kern="1200" spc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proativo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e </a:t>
                      </a:r>
                      <a:r>
                        <a:rPr lang="en-US" sz="1000" b="0" i="0" kern="1200" spc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automatizado</a:t>
                      </a:r>
                      <a:r>
                        <a:rPr lang="en-US" sz="1000" b="0" i="0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suportando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novos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modelos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preditivos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para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coibição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de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fraudes</a:t>
                      </a:r>
                      <a:endParaRPr lang="en-US" sz="1000" b="0" i="0" kern="1200" spc="0" dirty="0" smtClean="0">
                        <a:solidFill>
                          <a:schemeClr val="tx1"/>
                        </a:solidFill>
                        <a:latin typeface="Simplon BP" charset="0"/>
                        <a:ea typeface="Simplon BP" charset="0"/>
                        <a:cs typeface="Simplon BP" charset="0"/>
                      </a:endParaRPr>
                    </a:p>
                  </a:txBody>
                  <a:tcPr marL="108000" marR="108000" marT="72000" marB="72000" anchor="ctr"/>
                </a:tc>
              </a:tr>
              <a:tr h="22261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kern="1200" spc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Detecção</a:t>
                      </a:r>
                      <a:r>
                        <a:rPr lang="en-US" sz="1000" b="0" i="0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de </a:t>
                      </a:r>
                      <a:r>
                        <a:rPr lang="en-US" sz="1000" b="0" i="0" kern="1200" spc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padrões</a:t>
                      </a:r>
                      <a:r>
                        <a:rPr lang="en-US" sz="1000" b="0" i="0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comportamentais</a:t>
                      </a:r>
                      <a:r>
                        <a:rPr lang="en-US" sz="1000" b="0" i="0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através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de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canais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digitais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de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interação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com o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cliente</a:t>
                      </a:r>
                      <a:endParaRPr lang="en-US" sz="1000" b="0" i="0" kern="1200" spc="0" dirty="0" smtClean="0">
                        <a:solidFill>
                          <a:schemeClr val="tx1"/>
                        </a:solidFill>
                        <a:latin typeface="Simplon BP" charset="0"/>
                        <a:ea typeface="Simplon BP" charset="0"/>
                        <a:cs typeface="Simplon BP" charset="0"/>
                      </a:endParaRPr>
                    </a:p>
                  </a:txBody>
                  <a:tcPr marL="108000" marR="108000" marT="72000" marB="72000" anchor="ctr"/>
                </a:tc>
              </a:tr>
              <a:tr h="383257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ts val="1400"/>
                        </a:lnSpc>
                      </a:pPr>
                      <a:r>
                        <a:rPr lang="en-US" sz="1000" b="0" i="0" kern="1200" spc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Construção</a:t>
                      </a:r>
                      <a:r>
                        <a:rPr lang="en-US" sz="1000" b="0" i="0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de </a:t>
                      </a:r>
                      <a:r>
                        <a:rPr lang="en-US" sz="1000" b="0" i="0" kern="1200" spc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modelos</a:t>
                      </a:r>
                      <a:r>
                        <a:rPr lang="en-US" sz="1000" b="0" i="0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de </a:t>
                      </a:r>
                      <a:r>
                        <a:rPr lang="en-US" sz="1000" b="0" i="0" kern="1200" spc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detecção</a:t>
                      </a:r>
                      <a:r>
                        <a:rPr lang="en-US" sz="1000" b="0" i="0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de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atividades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cybercriminais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através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de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canais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digitais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de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interação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com o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cliente</a:t>
                      </a:r>
                      <a:endParaRPr lang="en-US" sz="1000" b="0" i="0" kern="1200" spc="0" dirty="0" smtClean="0">
                        <a:solidFill>
                          <a:schemeClr val="tx1"/>
                        </a:solidFill>
                        <a:latin typeface="Simplon BP" charset="0"/>
                        <a:ea typeface="Simplon BP" charset="0"/>
                        <a:cs typeface="Simplon BP" charset="0"/>
                      </a:endParaRPr>
                    </a:p>
                  </a:txBody>
                  <a:tcPr marL="108000" marR="108000" marT="72000" marB="72000" anchor="ctr"/>
                </a:tc>
              </a:tr>
              <a:tr h="383257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ts val="1400"/>
                        </a:lnSpc>
                      </a:pPr>
                      <a:r>
                        <a:rPr lang="en-US" sz="1000" b="0" i="1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Machine learning</a:t>
                      </a:r>
                      <a:r>
                        <a:rPr lang="en-US" sz="1000" b="0" i="0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para </a:t>
                      </a:r>
                      <a:r>
                        <a:rPr lang="en-US" sz="1000" b="0" i="0" kern="1200" spc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aplicação</a:t>
                      </a:r>
                      <a:r>
                        <a:rPr lang="en-US" sz="1000" b="0" i="0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em</a:t>
                      </a:r>
                      <a:r>
                        <a:rPr lang="en-US" sz="1000" b="0" i="0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métodos</a:t>
                      </a:r>
                      <a:r>
                        <a:rPr lang="en-US" sz="1000" b="0" i="0" kern="1200" spc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,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algorítimos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e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modelos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de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Gestão</a:t>
                      </a:r>
                      <a:r>
                        <a:rPr lang="en-US" sz="1000" b="0" i="0" kern="1200" spc="0" baseline="0" dirty="0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 de </a:t>
                      </a:r>
                      <a:r>
                        <a:rPr lang="en-US" sz="1000" b="0" i="0" kern="1200" spc="0" baseline="0" dirty="0" err="1" smtClean="0">
                          <a:solidFill>
                            <a:schemeClr val="tx1"/>
                          </a:solidFill>
                          <a:latin typeface="Simplon BP" charset="0"/>
                          <a:ea typeface="Simplon BP" charset="0"/>
                          <a:cs typeface="Simplon BP" charset="0"/>
                        </a:rPr>
                        <a:t>Fraudes</a:t>
                      </a:r>
                      <a:endParaRPr lang="en-US" sz="1000" b="0" i="0" kern="1200" spc="0" dirty="0" smtClean="0">
                        <a:solidFill>
                          <a:schemeClr val="tx1"/>
                        </a:solidFill>
                        <a:latin typeface="Simplon BP" charset="0"/>
                        <a:ea typeface="Simplon BP" charset="0"/>
                        <a:cs typeface="Simplon BP" charset="0"/>
                      </a:endParaRPr>
                    </a:p>
                  </a:txBody>
                  <a:tcPr marL="108000" marR="108000" marT="72000" marB="720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134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/>
          <p:cNvGraphicFramePr>
            <a:graphicFrameLocks noGrp="1"/>
          </p:cNvGraphicFramePr>
          <p:nvPr>
            <p:extLst/>
          </p:nvPr>
        </p:nvGraphicFramePr>
        <p:xfrm>
          <a:off x="15821" y="528891"/>
          <a:ext cx="7054350" cy="3785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Retângulo 7"/>
          <p:cNvSpPr/>
          <p:nvPr/>
        </p:nvSpPr>
        <p:spPr>
          <a:xfrm>
            <a:off x="7070171" y="522553"/>
            <a:ext cx="1913809" cy="41890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r>
              <a:rPr lang="pt-BR" sz="1100" b="1" dirty="0" smtClean="0">
                <a:solidFill>
                  <a:prstClr val="black"/>
                </a:solidFill>
                <a:latin typeface="Simplon BP Regular" pitchFamily="2" charset="0"/>
              </a:rPr>
              <a:t>Estratégias de Redução via Arquitetura:</a:t>
            </a:r>
          </a:p>
          <a:p>
            <a:endParaRPr lang="pt-BR" sz="1100" b="1" dirty="0" smtClean="0">
              <a:solidFill>
                <a:prstClr val="black"/>
              </a:solidFill>
              <a:latin typeface="Simplon BP Regular" pitchFamily="2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100" u="sng" dirty="0" smtClean="0">
                <a:solidFill>
                  <a:prstClr val="black"/>
                </a:solidFill>
                <a:latin typeface="Simplon BP Regular" pitchFamily="2" charset="0"/>
              </a:rPr>
              <a:t>R$6MM SMS:</a:t>
            </a:r>
            <a:r>
              <a:rPr lang="pt-BR" sz="1100" dirty="0" smtClean="0">
                <a:solidFill>
                  <a:prstClr val="black"/>
                </a:solidFill>
                <a:latin typeface="Simplon BP Regular" pitchFamily="2" charset="0"/>
              </a:rPr>
              <a:t> plataforma </a:t>
            </a:r>
            <a:r>
              <a:rPr lang="pt-BR" sz="1100" dirty="0" err="1" smtClean="0">
                <a:solidFill>
                  <a:prstClr val="black"/>
                </a:solidFill>
                <a:latin typeface="Simplon BP Regular" pitchFamily="2" charset="0"/>
              </a:rPr>
              <a:t>anti-spam</a:t>
            </a:r>
            <a:r>
              <a:rPr lang="pt-BR" sz="1100" dirty="0" smtClean="0">
                <a:solidFill>
                  <a:prstClr val="black"/>
                </a:solidFill>
                <a:latin typeface="Simplon BP Regular" pitchFamily="2" charset="0"/>
              </a:rPr>
              <a:t> Jan/17.</a:t>
            </a:r>
          </a:p>
          <a:p>
            <a:endParaRPr lang="pt-BR" sz="1100" dirty="0" smtClean="0">
              <a:solidFill>
                <a:prstClr val="black"/>
              </a:solidFill>
              <a:latin typeface="Simplon BP Regular" pitchFamily="2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100" u="sng" dirty="0" smtClean="0">
                <a:solidFill>
                  <a:prstClr val="black"/>
                </a:solidFill>
                <a:latin typeface="Simplon BP Regular" pitchFamily="2" charset="0"/>
              </a:rPr>
              <a:t>R$5MM Instalação</a:t>
            </a:r>
            <a:r>
              <a:rPr lang="pt-BR" sz="1100" dirty="0" smtClean="0">
                <a:solidFill>
                  <a:prstClr val="black"/>
                </a:solidFill>
                <a:latin typeface="Simplon BP Regular" pitchFamily="2" charset="0"/>
              </a:rPr>
              <a:t>: Melhorar Prevenção na Venda + Score Externo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pt-BR" sz="1100" dirty="0">
              <a:solidFill>
                <a:prstClr val="black"/>
              </a:solidFill>
              <a:latin typeface="Simplon BP Regular" pitchFamily="2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100" u="sng" dirty="0" smtClean="0">
                <a:solidFill>
                  <a:prstClr val="black"/>
                </a:solidFill>
                <a:latin typeface="Simplon BP Regular" pitchFamily="2" charset="0"/>
              </a:rPr>
              <a:t> R$8MM JEC PROCED</a:t>
            </a:r>
            <a:r>
              <a:rPr lang="pt-BR" sz="1100" dirty="0" smtClean="0">
                <a:solidFill>
                  <a:prstClr val="black"/>
                </a:solidFill>
                <a:latin typeface="Simplon BP Regular" pitchFamily="2" charset="0"/>
              </a:rPr>
              <a:t>,: Melhorar Prevenção e Detecção + BO </a:t>
            </a:r>
            <a:r>
              <a:rPr lang="pt-BR" sz="1100" dirty="0" err="1" smtClean="0">
                <a:solidFill>
                  <a:prstClr val="black"/>
                </a:solidFill>
                <a:latin typeface="Simplon BP Regular" pitchFamily="2" charset="0"/>
              </a:rPr>
              <a:t>Pre</a:t>
            </a:r>
            <a:r>
              <a:rPr lang="pt-BR" sz="1100" dirty="0" smtClean="0">
                <a:solidFill>
                  <a:prstClr val="black"/>
                </a:solidFill>
                <a:latin typeface="Simplon BP Regular" pitchFamily="2" charset="0"/>
              </a:rPr>
              <a:t>-Negativação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pt-BR" sz="1100" dirty="0">
              <a:solidFill>
                <a:prstClr val="black"/>
              </a:solidFill>
              <a:latin typeface="Simplon BP Regular" pitchFamily="2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sz="1100" u="sng" dirty="0" smtClean="0">
                <a:solidFill>
                  <a:prstClr val="black"/>
                </a:solidFill>
                <a:latin typeface="Simplon BP Regular" pitchFamily="2" charset="0"/>
              </a:rPr>
              <a:t>R$1MM ITX:</a:t>
            </a:r>
            <a:r>
              <a:rPr lang="pt-BR" sz="1100" dirty="0" smtClean="0">
                <a:solidFill>
                  <a:prstClr val="black"/>
                </a:solidFill>
                <a:latin typeface="Simplon BP Regular" pitchFamily="2" charset="0"/>
              </a:rPr>
              <a:t> Controle de Tráfego + </a:t>
            </a:r>
            <a:r>
              <a:rPr lang="pt-BR" sz="1100" dirty="0" err="1" smtClean="0">
                <a:solidFill>
                  <a:prstClr val="black"/>
                </a:solidFill>
                <a:latin typeface="Simplon BP Regular" pitchFamily="2" charset="0"/>
              </a:rPr>
              <a:t>Regulátorio</a:t>
            </a:r>
            <a:endParaRPr lang="pt-BR" sz="1100" dirty="0" smtClean="0">
              <a:solidFill>
                <a:prstClr val="black"/>
              </a:solidFill>
              <a:latin typeface="Simplon BP Regular" pitchFamily="2" charset="0"/>
            </a:endParaRPr>
          </a:p>
        </p:txBody>
      </p:sp>
      <p:sp>
        <p:nvSpPr>
          <p:cNvPr id="13" name="CaixaDeTexto 12"/>
          <p:cNvSpPr txBox="1"/>
          <p:nvPr>
            <p:custDataLst>
              <p:tags r:id="rId1"/>
            </p:custDataLst>
          </p:nvPr>
        </p:nvSpPr>
        <p:spPr>
          <a:xfrm>
            <a:off x="0" y="11825"/>
            <a:ext cx="9078098" cy="3931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defPPr>
              <a:defRPr lang="pt-BR"/>
            </a:defPPr>
            <a:lvl1pPr defTabSz="457200">
              <a:lnSpc>
                <a:spcPts val="5600"/>
              </a:lnSpc>
              <a:spcBef>
                <a:spcPts val="0"/>
              </a:spcBef>
              <a:buNone/>
              <a:defRPr sz="3200" b="0" i="0" baseline="0">
                <a:solidFill>
                  <a:srgbClr val="A02BFF"/>
                </a:solidFill>
                <a:latin typeface="Simplon Oi Headline"/>
                <a:ea typeface="+mj-ea"/>
                <a:cs typeface="Simplon Oi Headline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2100" dirty="0" smtClean="0">
                <a:latin typeface="Simplon Oi Headline" pitchFamily="2" charset="0"/>
              </a:rPr>
              <a:t>CUSTO DA FRAUDE- 2014 r$170mm, 2015 r$122mm E 2016* r$84mm </a:t>
            </a:r>
            <a:endParaRPr lang="pt-BR" sz="2100" dirty="0">
              <a:latin typeface="Simplon Oi Headline" pitchFamily="2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4294967295"/>
          </p:nvPr>
        </p:nvSpPr>
        <p:spPr>
          <a:xfrm>
            <a:off x="8070575" y="4869657"/>
            <a:ext cx="1202635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8C8B1907-7AD0-4D68-A9DB-7096FA7D71F8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79512" y="4443958"/>
            <a:ext cx="4104456" cy="1440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900" i="1" dirty="0" smtClean="0">
                <a:latin typeface="Georgia" pitchFamily="18" charset="0"/>
              </a:rPr>
              <a:t>* Projeção 2016</a:t>
            </a:r>
          </a:p>
        </p:txBody>
      </p:sp>
    </p:spTree>
    <p:extLst>
      <p:ext uri="{BB962C8B-B14F-4D97-AF65-F5344CB8AC3E}">
        <p14:creationId xmlns:p14="http://schemas.microsoft.com/office/powerpoint/2010/main" val="896874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ítulo 2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2000" dirty="0" smtClean="0">
                <a:solidFill>
                  <a:schemeClr val="accent1"/>
                </a:solidFill>
              </a:rPr>
              <a:t>planejamos um </a:t>
            </a:r>
            <a:r>
              <a:rPr lang="pt-BR" sz="2000" dirty="0" err="1" smtClean="0">
                <a:solidFill>
                  <a:schemeClr val="accent1"/>
                </a:solidFill>
              </a:rPr>
              <a:t>roadmap</a:t>
            </a:r>
            <a:r>
              <a:rPr lang="pt-BR" sz="2000" dirty="0" smtClean="0">
                <a:solidFill>
                  <a:schemeClr val="accent1"/>
                </a:solidFill>
              </a:rPr>
              <a:t> priorizando os principais problemas e benefícios mapeados até o momento.</a:t>
            </a:r>
            <a:endParaRPr lang="pt-BR" sz="2000" dirty="0">
              <a:solidFill>
                <a:schemeClr val="accent1"/>
              </a:solidFill>
            </a:endParaRPr>
          </a:p>
        </p:txBody>
      </p:sp>
      <p:sp>
        <p:nvSpPr>
          <p:cNvPr id="41" name="Retângulo Arredondado 40"/>
          <p:cNvSpPr/>
          <p:nvPr/>
        </p:nvSpPr>
        <p:spPr>
          <a:xfrm>
            <a:off x="8108986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43" name="Retângulo Arredondado 42"/>
          <p:cNvSpPr/>
          <p:nvPr/>
        </p:nvSpPr>
        <p:spPr>
          <a:xfrm>
            <a:off x="3696867" y="1333310"/>
            <a:ext cx="12600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8250433" y="1563638"/>
            <a:ext cx="649505" cy="435776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CEMI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8250433" y="2089650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SIGA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Retângulo 50"/>
          <p:cNvSpPr/>
          <p:nvPr/>
        </p:nvSpPr>
        <p:spPr>
          <a:xfrm>
            <a:off x="8250433" y="2619086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SIAF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(ABR)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3704882" y="1013687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INTIMIDAÇAO/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PREVENÇAO</a:t>
            </a:r>
          </a:p>
        </p:txBody>
      </p:sp>
      <p:sp>
        <p:nvSpPr>
          <p:cNvPr id="58" name="Retângulo 57"/>
          <p:cNvSpPr/>
          <p:nvPr/>
        </p:nvSpPr>
        <p:spPr>
          <a:xfrm>
            <a:off x="4878522" y="1027653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DETECÇAO</a:t>
            </a:r>
          </a:p>
        </p:txBody>
      </p:sp>
      <p:sp>
        <p:nvSpPr>
          <p:cNvPr id="59" name="Retângulo Arredondado 58"/>
          <p:cNvSpPr/>
          <p:nvPr/>
        </p:nvSpPr>
        <p:spPr>
          <a:xfrm>
            <a:off x="5042322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61" name="Retângulo Arredondado 60"/>
          <p:cNvSpPr/>
          <p:nvPr/>
        </p:nvSpPr>
        <p:spPr>
          <a:xfrm>
            <a:off x="6060177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62" name="Retângulo 61"/>
          <p:cNvSpPr/>
          <p:nvPr/>
        </p:nvSpPr>
        <p:spPr>
          <a:xfrm>
            <a:off x="5899234" y="1021384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ANALISE/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ATUAÇAO</a:t>
            </a:r>
          </a:p>
        </p:txBody>
      </p:sp>
      <p:sp>
        <p:nvSpPr>
          <p:cNvPr id="63" name="Retângulo 62"/>
          <p:cNvSpPr/>
          <p:nvPr/>
        </p:nvSpPr>
        <p:spPr>
          <a:xfrm>
            <a:off x="5148162" y="2370182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BYPASS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(ABR)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64" name="Retângulo 63"/>
          <p:cNvSpPr/>
          <p:nvPr/>
        </p:nvSpPr>
        <p:spPr>
          <a:xfrm>
            <a:off x="5148162" y="2907296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SIAF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(ABR)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65" name="Retângulo 64"/>
          <p:cNvSpPr/>
          <p:nvPr/>
        </p:nvSpPr>
        <p:spPr>
          <a:xfrm>
            <a:off x="6935460" y="1021384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INVESTIGAÇAO/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ACUSAÇAO</a:t>
            </a:r>
          </a:p>
        </p:txBody>
      </p:sp>
      <p:sp>
        <p:nvSpPr>
          <p:cNvPr id="68" name="Retângulo Arredondado 67"/>
          <p:cNvSpPr/>
          <p:nvPr/>
        </p:nvSpPr>
        <p:spPr>
          <a:xfrm>
            <a:off x="7099260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69" name="Retângulo 68"/>
          <p:cNvSpPr/>
          <p:nvPr/>
        </p:nvSpPr>
        <p:spPr>
          <a:xfrm>
            <a:off x="5148162" y="1567512"/>
            <a:ext cx="2752962" cy="288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smtClean="0">
                <a:solidFill>
                  <a:schemeClr val="bg1"/>
                </a:solidFill>
                <a:latin typeface="Simplon BP Regular"/>
                <a:cs typeface="Simplon BP Regular"/>
              </a:rPr>
              <a:t>HPFMS (Móvel 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e Fixo R1)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5148162" y="1973564"/>
            <a:ext cx="2752962" cy="288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WISEMINER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72" name="Retângulo 71"/>
          <p:cNvSpPr/>
          <p:nvPr/>
        </p:nvSpPr>
        <p:spPr>
          <a:xfrm>
            <a:off x="6116169" y="2350171"/>
            <a:ext cx="1799654" cy="270626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ASGA (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CoBilling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73" name="Retângulo 72"/>
          <p:cNvSpPr/>
          <p:nvPr/>
        </p:nvSpPr>
        <p:spPr>
          <a:xfrm>
            <a:off x="6116169" y="4272972"/>
            <a:ext cx="1799654" cy="315002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implon BP Regular"/>
                <a:cs typeface="Simplon BP Regular"/>
              </a:rPr>
              <a:t>BILL 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REVIEW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74" name="Retângulo 73"/>
          <p:cNvSpPr/>
          <p:nvPr/>
        </p:nvSpPr>
        <p:spPr>
          <a:xfrm>
            <a:off x="6116169" y="3889848"/>
            <a:ext cx="1799654" cy="28800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BO PRE NEGATIVAÇAO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tângulo 74"/>
          <p:cNvSpPr/>
          <p:nvPr/>
        </p:nvSpPr>
        <p:spPr>
          <a:xfrm>
            <a:off x="6116169" y="3491246"/>
            <a:ext cx="1799654" cy="30347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FRAUDEX (Roaming)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tângulo 75"/>
          <p:cNvSpPr/>
          <p:nvPr/>
        </p:nvSpPr>
        <p:spPr>
          <a:xfrm>
            <a:off x="6138520" y="3111323"/>
            <a:ext cx="1762603" cy="284801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FRAUDE INTERNA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tângulo 76"/>
          <p:cNvSpPr/>
          <p:nvPr/>
        </p:nvSpPr>
        <p:spPr>
          <a:xfrm>
            <a:off x="6138521" y="2724642"/>
            <a:ext cx="1777301" cy="27607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implon BP Regular"/>
                <a:cs typeface="Simplon BP Regular"/>
              </a:rPr>
              <a:t>SPY (Internacional)</a:t>
            </a:r>
          </a:p>
        </p:txBody>
      </p:sp>
      <p:sp>
        <p:nvSpPr>
          <p:cNvPr id="78" name="Retângulo 77"/>
          <p:cNvSpPr/>
          <p:nvPr/>
        </p:nvSpPr>
        <p:spPr>
          <a:xfrm>
            <a:off x="7945185" y="1013687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POLITICA/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REGULATORIO</a:t>
            </a:r>
          </a:p>
        </p:txBody>
      </p:sp>
      <p:sp>
        <p:nvSpPr>
          <p:cNvPr id="2" name="Oval 1"/>
          <p:cNvSpPr>
            <a:spLocks noChangeAspect="1"/>
          </p:cNvSpPr>
          <p:nvPr/>
        </p:nvSpPr>
        <p:spPr>
          <a:xfrm>
            <a:off x="324691" y="1254312"/>
            <a:ext cx="540000" cy="54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54000" rtlCol="0" anchor="ctr"/>
          <a:lstStyle/>
          <a:p>
            <a:pPr algn="ctr"/>
            <a:r>
              <a:rPr lang="pt-BR" smtClean="0">
                <a:solidFill>
                  <a:schemeClr val="tx1"/>
                </a:solidFill>
                <a:latin typeface="Simplon BP Regular"/>
                <a:cs typeface="Simplon BP Regular"/>
              </a:rPr>
              <a:t>1</a:t>
            </a:r>
            <a:endParaRPr lang="pt-BR" dirty="0" smtClean="0">
              <a:solidFill>
                <a:schemeClr val="tx1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323528" y="2592681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54000" rtlCol="0" anchor="ctr"/>
          <a:lstStyle/>
          <a:p>
            <a:pPr algn="ctr"/>
            <a:r>
              <a:rPr lang="pt-BR" dirty="0" smtClean="0">
                <a:latin typeface="Simplon BP Regular"/>
                <a:cs typeface="Simplon BP Regular"/>
              </a:rPr>
              <a:t>2</a:t>
            </a:r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323528" y="4002972"/>
            <a:ext cx="540000" cy="54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54000" rtlCol="0" anchor="ctr"/>
          <a:lstStyle/>
          <a:p>
            <a:pPr algn="ctr"/>
            <a:r>
              <a:rPr lang="pt-BR" dirty="0" smtClean="0">
                <a:latin typeface="Simplon BP Regular"/>
                <a:cs typeface="Simplon BP Regular"/>
              </a:rPr>
              <a:t>3</a:t>
            </a:r>
          </a:p>
        </p:txBody>
      </p:sp>
      <p:cxnSp>
        <p:nvCxnSpPr>
          <p:cNvPr id="5" name="Conector Reto 4"/>
          <p:cNvCxnSpPr>
            <a:stCxn id="2" idx="4"/>
            <a:endCxn id="79" idx="0"/>
          </p:cNvCxnSpPr>
          <p:nvPr/>
        </p:nvCxnSpPr>
        <p:spPr>
          <a:xfrm flipH="1">
            <a:off x="593528" y="1794312"/>
            <a:ext cx="1163" cy="798369"/>
          </a:xfrm>
          <a:prstGeom prst="lin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83" name="Conector Reto 82"/>
          <p:cNvCxnSpPr>
            <a:stCxn id="79" idx="4"/>
            <a:endCxn id="82" idx="0"/>
          </p:cNvCxnSpPr>
          <p:nvPr/>
        </p:nvCxnSpPr>
        <p:spPr>
          <a:xfrm>
            <a:off x="593528" y="3132681"/>
            <a:ext cx="0" cy="870291"/>
          </a:xfrm>
          <a:prstGeom prst="lin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8" name="CaixaDeTexto 7"/>
          <p:cNvSpPr txBox="1"/>
          <p:nvPr/>
        </p:nvSpPr>
        <p:spPr>
          <a:xfrm>
            <a:off x="971600" y="1059582"/>
            <a:ext cx="2700000" cy="425846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pt-BR" sz="1400" b="1" dirty="0" smtClean="0">
                <a:latin typeface="Simplon BP" charset="0"/>
                <a:ea typeface="Simplon BP" charset="0"/>
                <a:cs typeface="Simplon BP" charset="0"/>
              </a:rPr>
              <a:t>1. Unificação </a:t>
            </a:r>
            <a:r>
              <a:rPr lang="pt-BR" sz="1400" b="1" dirty="0" err="1" smtClean="0">
                <a:latin typeface="Simplon BP" charset="0"/>
                <a:ea typeface="Simplon BP" charset="0"/>
                <a:cs typeface="Simplon BP" charset="0"/>
              </a:rPr>
              <a:t>Subscription</a:t>
            </a:r>
            <a:r>
              <a:rPr lang="pt-BR" sz="1400" b="1" dirty="0" smtClean="0"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pt-BR" sz="1400" b="1" dirty="0" err="1" smtClean="0">
                <a:latin typeface="Simplon BP" charset="0"/>
                <a:ea typeface="Simplon BP" charset="0"/>
                <a:cs typeface="Simplon BP" charset="0"/>
              </a:rPr>
              <a:t>Mgmt</a:t>
            </a:r>
            <a:endParaRPr lang="pt-BR" sz="1400" b="1" dirty="0" smtClean="0">
              <a:latin typeface="Simplon BP" charset="0"/>
              <a:ea typeface="Simplon BP" charset="0"/>
              <a:cs typeface="Simplon BP" charset="0"/>
            </a:endParaRPr>
          </a:p>
          <a:p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Unificar análise de subscrição para todos os produtos e serviços do varejo e regiões (Móvel, Fixo, Velox e TV)</a:t>
            </a:r>
          </a:p>
          <a:p>
            <a:endParaRPr lang="pt-BR" sz="1000" dirty="0">
              <a:latin typeface="Simplon BP" charset="0"/>
              <a:ea typeface="Simplon BP" charset="0"/>
              <a:cs typeface="Simplon BP" charset="0"/>
            </a:endParaRPr>
          </a:p>
          <a:p>
            <a:r>
              <a:rPr lang="pt-BR" sz="1400" b="1" dirty="0" smtClean="0">
                <a:latin typeface="Simplon BP Regular" pitchFamily="2" charset="0"/>
                <a:ea typeface="Simplon BP" charset="0"/>
                <a:cs typeface="Simplon BP" charset="0"/>
              </a:rPr>
              <a:t>Redução de Fraude: </a:t>
            </a:r>
            <a:r>
              <a:rPr lang="pt-BR" sz="1400" b="1" dirty="0" smtClean="0">
                <a:solidFill>
                  <a:srgbClr val="0070C0"/>
                </a:solidFill>
                <a:latin typeface="Simplon BP Regular" pitchFamily="2" charset="0"/>
                <a:ea typeface="Simplon BP" charset="0"/>
                <a:cs typeface="Simplon BP" charset="0"/>
              </a:rPr>
              <a:t>R$ 13MM</a:t>
            </a:r>
          </a:p>
          <a:p>
            <a:r>
              <a:rPr lang="pt-BR" sz="1400" dirty="0" smtClean="0">
                <a:latin typeface="Simplon BP Regular" pitchFamily="2" charset="0"/>
                <a:ea typeface="Simplon BP" charset="0"/>
                <a:cs typeface="Simplon BP" charset="0"/>
              </a:rPr>
              <a:t>Integração Fraudes de TV e Fixo R2 </a:t>
            </a:r>
            <a:r>
              <a:rPr lang="pt-BR" sz="1400" dirty="0" smtClean="0">
                <a:solidFill>
                  <a:srgbClr val="0070C0"/>
                </a:solidFill>
                <a:latin typeface="Simplon BP Regular" pitchFamily="2" charset="0"/>
                <a:ea typeface="Simplon BP" charset="0"/>
                <a:cs typeface="Simplon BP" charset="0"/>
              </a:rPr>
              <a:t>(JEC = R$ </a:t>
            </a:r>
            <a:r>
              <a:rPr lang="pt-BR" sz="1400" dirty="0">
                <a:solidFill>
                  <a:srgbClr val="0070C0"/>
                </a:solidFill>
                <a:latin typeface="Simplon BP Regular" pitchFamily="2" charset="0"/>
                <a:ea typeface="Simplon BP" charset="0"/>
                <a:cs typeface="Simplon BP" charset="0"/>
              </a:rPr>
              <a:t>6</a:t>
            </a:r>
            <a:r>
              <a:rPr lang="pt-BR" sz="1400" dirty="0" smtClean="0">
                <a:solidFill>
                  <a:srgbClr val="0070C0"/>
                </a:solidFill>
                <a:latin typeface="Simplon BP Regular" pitchFamily="2" charset="0"/>
                <a:ea typeface="Simplon BP" charset="0"/>
                <a:cs typeface="Simplon BP" charset="0"/>
              </a:rPr>
              <a:t>MM -30%; Instalação = R$ 4MM -30%)</a:t>
            </a:r>
            <a:r>
              <a:rPr lang="pt-BR" sz="1400" dirty="0" smtClean="0">
                <a:latin typeface="Simplon BP Regular" pitchFamily="2" charset="0"/>
                <a:ea typeface="Simplon BP" charset="0"/>
                <a:cs typeface="Simplon BP" charset="0"/>
              </a:rPr>
              <a:t> </a:t>
            </a:r>
          </a:p>
          <a:p>
            <a:r>
              <a:rPr lang="pt-BR" sz="1400" dirty="0" smtClean="0">
                <a:latin typeface="Simplon BP Regular" pitchFamily="2" charset="0"/>
                <a:ea typeface="Simplon BP" charset="0"/>
                <a:cs typeface="Simplon BP" charset="0"/>
              </a:rPr>
              <a:t>Melhoria Móvel + Fixa R1 </a:t>
            </a:r>
            <a:r>
              <a:rPr lang="pt-BR" sz="1400" dirty="0" smtClean="0">
                <a:solidFill>
                  <a:srgbClr val="0070C0"/>
                </a:solidFill>
                <a:latin typeface="Simplon BP Regular" pitchFamily="2" charset="0"/>
                <a:ea typeface="Simplon BP" charset="0"/>
                <a:cs typeface="Simplon BP" charset="0"/>
              </a:rPr>
              <a:t>(</a:t>
            </a:r>
            <a:r>
              <a:rPr lang="pt-BR" sz="1400" dirty="0">
                <a:solidFill>
                  <a:srgbClr val="0070C0"/>
                </a:solidFill>
                <a:latin typeface="Simplon BP Regular" pitchFamily="2" charset="0"/>
                <a:ea typeface="Simplon BP" charset="0"/>
                <a:cs typeface="Simplon BP" charset="0"/>
              </a:rPr>
              <a:t>JEC = R$ </a:t>
            </a:r>
            <a:r>
              <a:rPr lang="pt-BR" sz="1400" dirty="0" smtClean="0">
                <a:solidFill>
                  <a:srgbClr val="0070C0"/>
                </a:solidFill>
                <a:latin typeface="Simplon BP Regular" pitchFamily="2" charset="0"/>
                <a:ea typeface="Simplon BP" charset="0"/>
                <a:cs typeface="Simplon BP" charset="0"/>
              </a:rPr>
              <a:t>2MM -15%; </a:t>
            </a:r>
            <a:r>
              <a:rPr lang="pt-BR" sz="1400" dirty="0">
                <a:solidFill>
                  <a:srgbClr val="0070C0"/>
                </a:solidFill>
                <a:latin typeface="Simplon BP Regular" pitchFamily="2" charset="0"/>
                <a:ea typeface="Simplon BP" charset="0"/>
                <a:cs typeface="Simplon BP" charset="0"/>
              </a:rPr>
              <a:t>Instalação = R$ </a:t>
            </a:r>
            <a:r>
              <a:rPr lang="pt-BR" sz="1400" dirty="0" smtClean="0">
                <a:solidFill>
                  <a:srgbClr val="0070C0"/>
                </a:solidFill>
                <a:latin typeface="Simplon BP Regular" pitchFamily="2" charset="0"/>
                <a:ea typeface="Simplon BP" charset="0"/>
                <a:cs typeface="Simplon BP" charset="0"/>
              </a:rPr>
              <a:t>1MM -15%)</a:t>
            </a:r>
            <a:r>
              <a:rPr lang="pt-BR" sz="1400" dirty="0" smtClean="0">
                <a:latin typeface="Simplon BP Regular" pitchFamily="2" charset="0"/>
                <a:ea typeface="Simplon BP" charset="0"/>
                <a:cs typeface="Simplon BP" charset="0"/>
              </a:rPr>
              <a:t> </a:t>
            </a:r>
            <a:endParaRPr lang="pt-BR" sz="1400" dirty="0">
              <a:latin typeface="Simplon BP Regular" pitchFamily="2" charset="0"/>
              <a:ea typeface="Simplon BP" charset="0"/>
              <a:cs typeface="Simplon BP" charset="0"/>
            </a:endParaRPr>
          </a:p>
          <a:p>
            <a:endParaRPr lang="pt-BR" sz="500" b="1" dirty="0" smtClean="0">
              <a:latin typeface="Simplon BP Regular" pitchFamily="2" charset="0"/>
              <a:ea typeface="Simplon BP" charset="0"/>
              <a:cs typeface="Simplon BP" charset="0"/>
            </a:endParaRPr>
          </a:p>
          <a:p>
            <a:r>
              <a:rPr lang="pt-BR" sz="1400" b="1" dirty="0" smtClean="0">
                <a:latin typeface="Simplon BP Regular" pitchFamily="2" charset="0"/>
                <a:ea typeface="Simplon BP" charset="0"/>
                <a:cs typeface="Simplon BP" charset="0"/>
              </a:rPr>
              <a:t>OG</a:t>
            </a:r>
            <a:r>
              <a:rPr lang="pt-BR" sz="1400" b="1" dirty="0" smtClean="0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 Custo: R$ 5,0MM</a:t>
            </a:r>
          </a:p>
          <a:p>
            <a:r>
              <a:rPr lang="pt-BR" sz="1400" dirty="0" smtClean="0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Custo Licença: </a:t>
            </a:r>
            <a:r>
              <a:rPr lang="pt-BR" sz="1400" dirty="0" err="1" smtClean="0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R</a:t>
            </a:r>
            <a:r>
              <a:rPr lang="pt-BR" sz="1400" dirty="0" smtClean="0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$ 1,0MM</a:t>
            </a:r>
          </a:p>
          <a:p>
            <a:r>
              <a:rPr lang="pt-BR" sz="1400" dirty="0" smtClean="0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Custo Serviço: </a:t>
            </a:r>
            <a:r>
              <a:rPr lang="pt-BR" sz="1400" dirty="0" err="1" smtClean="0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R</a:t>
            </a:r>
            <a:r>
              <a:rPr lang="pt-BR" sz="1400" dirty="0" smtClean="0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$ 4,0MM</a:t>
            </a:r>
          </a:p>
          <a:p>
            <a:endParaRPr lang="pt-BR" sz="1000" dirty="0" smtClean="0">
              <a:latin typeface="Simplon BP Regular" pitchFamily="2" charset="0"/>
              <a:ea typeface="Simplon BP" charset="0"/>
              <a:cs typeface="Simplon BP" charset="0"/>
              <a:sym typeface="Wingdings"/>
            </a:endParaRPr>
          </a:p>
          <a:p>
            <a:r>
              <a:rPr lang="pt-BR" sz="1400" b="1" dirty="0" smtClean="0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Prazo: 8 - 12 meses</a:t>
            </a:r>
            <a:endParaRPr lang="pt-BR" sz="1400" b="1" dirty="0" smtClean="0"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3739997" y="2299297"/>
            <a:ext cx="1195642" cy="12428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pPr algn="ctr"/>
            <a:endParaRPr lang="pt-BR" sz="1400" b="1" dirty="0" smtClean="0">
              <a:solidFill>
                <a:schemeClr val="tx1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3822019" y="2772196"/>
            <a:ext cx="1026602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Subscription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Fraud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Mgmt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3822019" y="3204243"/>
            <a:ext cx="1026000" cy="252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Fingerprinting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3822019" y="2355726"/>
            <a:ext cx="1026602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Dashboard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&amp;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Reporting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671600" y="4803998"/>
            <a:ext cx="4817592" cy="349702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pt-BR" sz="900" dirty="0" smtClean="0">
                <a:solidFill>
                  <a:srgbClr val="0070C0"/>
                </a:solidFill>
                <a:latin typeface="Simplon BP" charset="0"/>
                <a:ea typeface="Simplon BP" charset="0"/>
                <a:cs typeface="Simplon BP" charset="0"/>
              </a:rPr>
              <a:t>Premissas – Considerando integração da prevenção com parceiro externo de score de risco;</a:t>
            </a:r>
          </a:p>
          <a:p>
            <a:r>
              <a:rPr lang="pt-BR" sz="900" dirty="0" smtClean="0">
                <a:solidFill>
                  <a:srgbClr val="0070C0"/>
                </a:solidFill>
                <a:latin typeface="Simplon BP" charset="0"/>
                <a:ea typeface="Simplon BP" charset="0"/>
                <a:cs typeface="Simplon BP" charset="0"/>
              </a:rPr>
              <a:t>40% melhorias </a:t>
            </a:r>
            <a:r>
              <a:rPr lang="pt-BR" sz="900" dirty="0" err="1" smtClean="0">
                <a:solidFill>
                  <a:srgbClr val="0070C0"/>
                </a:solidFill>
                <a:latin typeface="Simplon BP" charset="0"/>
                <a:ea typeface="Simplon BP" charset="0"/>
                <a:cs typeface="Simplon BP" charset="0"/>
              </a:rPr>
              <a:t>performace</a:t>
            </a:r>
            <a:r>
              <a:rPr lang="pt-BR" sz="900" dirty="0" smtClean="0">
                <a:solidFill>
                  <a:srgbClr val="0070C0"/>
                </a:solidFill>
                <a:latin typeface="Simplon BP" charset="0"/>
                <a:ea typeface="Simplon BP" charset="0"/>
                <a:cs typeface="Simplon BP" charset="0"/>
              </a:rPr>
              <a:t> prevenção vendas Oi TV e 20% redução JEC procedente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3761355" y="3670248"/>
            <a:ext cx="1117167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Score Externo (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ClearSale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88243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ítulo 2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2000" dirty="0" smtClean="0">
                <a:solidFill>
                  <a:schemeClr val="accent1"/>
                </a:solidFill>
              </a:rPr>
              <a:t>planejamos um </a:t>
            </a:r>
            <a:r>
              <a:rPr lang="pt-BR" sz="2000" dirty="0" err="1" smtClean="0">
                <a:solidFill>
                  <a:schemeClr val="accent1"/>
                </a:solidFill>
              </a:rPr>
              <a:t>roadmap</a:t>
            </a:r>
            <a:r>
              <a:rPr lang="pt-BR" sz="2000" dirty="0" smtClean="0">
                <a:solidFill>
                  <a:schemeClr val="accent1"/>
                </a:solidFill>
              </a:rPr>
              <a:t> priorizando os principais problemas e benefícios mapeados até o momento.</a:t>
            </a:r>
            <a:endParaRPr lang="pt-BR" sz="2000" dirty="0">
              <a:solidFill>
                <a:schemeClr val="accent1"/>
              </a:solidFill>
            </a:endParaRPr>
          </a:p>
        </p:txBody>
      </p:sp>
      <p:sp>
        <p:nvSpPr>
          <p:cNvPr id="2" name="Oval 1"/>
          <p:cNvSpPr>
            <a:spLocks noChangeAspect="1"/>
          </p:cNvSpPr>
          <p:nvPr/>
        </p:nvSpPr>
        <p:spPr>
          <a:xfrm>
            <a:off x="324691" y="1254312"/>
            <a:ext cx="540000" cy="54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54000" rtlCol="0" anchor="ctr"/>
          <a:lstStyle/>
          <a:p>
            <a:pPr algn="ctr"/>
            <a:r>
              <a:rPr lang="pt-BR" smtClean="0">
                <a:solidFill>
                  <a:schemeClr val="tx1"/>
                </a:solidFill>
                <a:latin typeface="Simplon BP Regular"/>
                <a:cs typeface="Simplon BP Regular"/>
              </a:rPr>
              <a:t>1</a:t>
            </a:r>
            <a:endParaRPr lang="pt-BR" dirty="0" smtClean="0">
              <a:solidFill>
                <a:schemeClr val="tx1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323528" y="2592681"/>
            <a:ext cx="540000" cy="54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54000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Simplon BP Regular"/>
                <a:cs typeface="Simplon BP Regular"/>
              </a:rPr>
              <a:t>2</a:t>
            </a:r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323528" y="4002972"/>
            <a:ext cx="540000" cy="54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54000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Simplon BP Regular"/>
                <a:cs typeface="Simplon BP Regular"/>
              </a:rPr>
              <a:t>3</a:t>
            </a:r>
          </a:p>
        </p:txBody>
      </p:sp>
      <p:cxnSp>
        <p:nvCxnSpPr>
          <p:cNvPr id="5" name="Conector Reto 4"/>
          <p:cNvCxnSpPr>
            <a:stCxn id="2" idx="4"/>
            <a:endCxn id="79" idx="0"/>
          </p:cNvCxnSpPr>
          <p:nvPr/>
        </p:nvCxnSpPr>
        <p:spPr>
          <a:xfrm flipH="1">
            <a:off x="593528" y="1794312"/>
            <a:ext cx="1163" cy="798369"/>
          </a:xfrm>
          <a:prstGeom prst="lin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83" name="Conector Reto 82"/>
          <p:cNvCxnSpPr>
            <a:stCxn id="79" idx="4"/>
            <a:endCxn id="82" idx="0"/>
          </p:cNvCxnSpPr>
          <p:nvPr/>
        </p:nvCxnSpPr>
        <p:spPr>
          <a:xfrm>
            <a:off x="593528" y="3132681"/>
            <a:ext cx="0" cy="870291"/>
          </a:xfrm>
          <a:prstGeom prst="lin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4" name="Retângulo Arredondado 33"/>
          <p:cNvSpPr/>
          <p:nvPr/>
        </p:nvSpPr>
        <p:spPr>
          <a:xfrm>
            <a:off x="8108986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35" name="Retângulo Arredondado 34"/>
          <p:cNvSpPr/>
          <p:nvPr/>
        </p:nvSpPr>
        <p:spPr>
          <a:xfrm>
            <a:off x="3696867" y="1333310"/>
            <a:ext cx="12600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8250433" y="1563638"/>
            <a:ext cx="649505" cy="435776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CEMI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8250433" y="2089650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SIGA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8250433" y="2619086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SIAF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(ABR)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3704882" y="1013687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INTIMIDAÇAO/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PREVENÇAO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4878522" y="1027653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DETECÇAO</a:t>
            </a:r>
          </a:p>
        </p:txBody>
      </p:sp>
      <p:sp>
        <p:nvSpPr>
          <p:cNvPr id="42" name="Retângulo Arredondado 41"/>
          <p:cNvSpPr/>
          <p:nvPr/>
        </p:nvSpPr>
        <p:spPr>
          <a:xfrm>
            <a:off x="5042322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46" name="Retângulo Arredondado 45"/>
          <p:cNvSpPr/>
          <p:nvPr/>
        </p:nvSpPr>
        <p:spPr>
          <a:xfrm>
            <a:off x="6060177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5899234" y="1021384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ANALISE/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ATUAÇAO</a:t>
            </a:r>
          </a:p>
        </p:txBody>
      </p:sp>
      <p:sp>
        <p:nvSpPr>
          <p:cNvPr id="48" name="Retângulo 47"/>
          <p:cNvSpPr/>
          <p:nvPr/>
        </p:nvSpPr>
        <p:spPr>
          <a:xfrm>
            <a:off x="5183682" y="3576710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BYPASS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(ABR)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5183682" y="4113824"/>
            <a:ext cx="649505" cy="439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SIAF</a:t>
            </a:r>
          </a:p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(ABR)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Retângulo 51"/>
          <p:cNvSpPr/>
          <p:nvPr/>
        </p:nvSpPr>
        <p:spPr>
          <a:xfrm>
            <a:off x="6935460" y="1021384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INVESTIGAÇAO/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ACUSAÇAO</a:t>
            </a:r>
          </a:p>
        </p:txBody>
      </p:sp>
      <p:sp>
        <p:nvSpPr>
          <p:cNvPr id="53" name="Retângulo Arredondado 52"/>
          <p:cNvSpPr/>
          <p:nvPr/>
        </p:nvSpPr>
        <p:spPr>
          <a:xfrm>
            <a:off x="7099260" y="1333310"/>
            <a:ext cx="932400" cy="3470688"/>
          </a:xfrm>
          <a:prstGeom prst="roundRect">
            <a:avLst>
              <a:gd name="adj" fmla="val 9314"/>
            </a:avLst>
          </a:prstGeom>
          <a:solidFill>
            <a:schemeClr val="bg2"/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pt-BR" sz="1400" dirty="0">
              <a:latin typeface="Simplon BP Regular"/>
              <a:cs typeface="Simplon BP Regular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945185" y="1013687"/>
            <a:ext cx="1260000" cy="2160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POLITICA/</a:t>
            </a:r>
          </a:p>
          <a:p>
            <a:pPr algn="ctr"/>
            <a:r>
              <a:rPr lang="pt-BR" sz="1200" b="1" dirty="0" smtClean="0">
                <a:latin typeface="Simplon BP Regular"/>
                <a:cs typeface="Simplon BP Regular"/>
              </a:rPr>
              <a:t>REGULATORIO</a:t>
            </a:r>
          </a:p>
        </p:txBody>
      </p:sp>
      <p:sp>
        <p:nvSpPr>
          <p:cNvPr id="56" name="Retângulo 55"/>
          <p:cNvSpPr/>
          <p:nvPr/>
        </p:nvSpPr>
        <p:spPr>
          <a:xfrm>
            <a:off x="3758805" y="1563638"/>
            <a:ext cx="4186380" cy="17620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t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  <a:latin typeface="Simplon BP Regular"/>
                <a:cs typeface="Simplon BP Regular"/>
              </a:rPr>
              <a:t>Gestão </a:t>
            </a:r>
            <a:r>
              <a:rPr lang="pt-BR" sz="1400" b="1" smtClean="0">
                <a:solidFill>
                  <a:schemeClr val="tx1"/>
                </a:solidFill>
                <a:latin typeface="Simplon BP Regular"/>
                <a:cs typeface="Simplon BP Regular"/>
              </a:rPr>
              <a:t>de Fraude</a:t>
            </a:r>
            <a:endParaRPr lang="pt-BR" sz="1400" b="1" dirty="0" smtClean="0">
              <a:solidFill>
                <a:schemeClr val="tx1"/>
              </a:solidFill>
              <a:latin typeface="Simplon BP Regular"/>
              <a:cs typeface="Simplon BP Regular"/>
            </a:endParaRPr>
          </a:p>
        </p:txBody>
      </p:sp>
      <p:sp>
        <p:nvSpPr>
          <p:cNvPr id="60" name="Retângulo 59"/>
          <p:cNvSpPr/>
          <p:nvPr/>
        </p:nvSpPr>
        <p:spPr>
          <a:xfrm>
            <a:off x="6116170" y="2261564"/>
            <a:ext cx="1829016" cy="23264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6036660" y="2165662"/>
            <a:ext cx="1897349" cy="115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3851920" y="2298373"/>
            <a:ext cx="1026602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Subscription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Fraud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Mgmt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70" name="Retângulo 69"/>
          <p:cNvSpPr/>
          <p:nvPr/>
        </p:nvSpPr>
        <p:spPr>
          <a:xfrm>
            <a:off x="5112043" y="2298372"/>
            <a:ext cx="806685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Fraud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Detection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tângulo 79"/>
          <p:cNvSpPr/>
          <p:nvPr/>
        </p:nvSpPr>
        <p:spPr>
          <a:xfrm>
            <a:off x="3840827" y="2752803"/>
            <a:ext cx="2066808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Fingerprinting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Retângulo 80"/>
          <p:cNvSpPr/>
          <p:nvPr/>
        </p:nvSpPr>
        <p:spPr>
          <a:xfrm>
            <a:off x="6325919" y="2302777"/>
            <a:ext cx="14400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Fraud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Profiling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4" name="Retângulo 83"/>
          <p:cNvSpPr/>
          <p:nvPr/>
        </p:nvSpPr>
        <p:spPr>
          <a:xfrm>
            <a:off x="6325918" y="4102883"/>
            <a:ext cx="14400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Rules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Mgmt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5" name="Retângulo 84"/>
          <p:cNvSpPr/>
          <p:nvPr/>
        </p:nvSpPr>
        <p:spPr>
          <a:xfrm>
            <a:off x="6325918" y="3652855"/>
            <a:ext cx="14400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Root Cause</a:t>
            </a:r>
          </a:p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Analysis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6" name="Retângulo 85"/>
          <p:cNvSpPr/>
          <p:nvPr/>
        </p:nvSpPr>
        <p:spPr>
          <a:xfrm>
            <a:off x="6325918" y="3202829"/>
            <a:ext cx="14400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Alarm</a:t>
            </a:r>
            <a:endParaRPr lang="pt-BR" sz="1200" dirty="0">
              <a:solidFill>
                <a:schemeClr val="bg1"/>
              </a:solidFill>
              <a:latin typeface="Simplon BP Regular"/>
              <a:cs typeface="Simplon BP Regular"/>
            </a:endParaRPr>
          </a:p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Scoring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7" name="Retângulo 86"/>
          <p:cNvSpPr/>
          <p:nvPr/>
        </p:nvSpPr>
        <p:spPr>
          <a:xfrm>
            <a:off x="6325918" y="2752803"/>
            <a:ext cx="1440000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Case Management</a:t>
            </a:r>
          </a:p>
        </p:txBody>
      </p:sp>
      <p:sp>
        <p:nvSpPr>
          <p:cNvPr id="88" name="Retângulo 87"/>
          <p:cNvSpPr/>
          <p:nvPr/>
        </p:nvSpPr>
        <p:spPr>
          <a:xfrm>
            <a:off x="3851920" y="1851670"/>
            <a:ext cx="3913998" cy="360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Dashboard</a:t>
            </a:r>
            <a:r>
              <a:rPr lang="pt-BR" sz="120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&amp; </a:t>
            </a:r>
            <a:r>
              <a:rPr lang="pt-BR" sz="120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Reporting</a:t>
            </a:r>
            <a:endParaRPr lang="pt-BR" sz="1200" dirty="0" smtClean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89" name="CaixaDeTexto 88"/>
          <p:cNvSpPr txBox="1"/>
          <p:nvPr/>
        </p:nvSpPr>
        <p:spPr>
          <a:xfrm>
            <a:off x="971600" y="1059582"/>
            <a:ext cx="2700000" cy="348902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pt-BR" sz="1400" b="1" dirty="0" smtClean="0">
                <a:latin typeface="Simplon BP" charset="0"/>
                <a:ea typeface="Simplon BP" charset="0"/>
                <a:cs typeface="Simplon BP" charset="0"/>
              </a:rPr>
              <a:t>3. Detecção e Análise de Fraude (Móvel e R1)</a:t>
            </a:r>
          </a:p>
          <a:p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Unificar análise fraudes de Móvel e R1.</a:t>
            </a:r>
          </a:p>
          <a:p>
            <a:endParaRPr lang="pt-BR" sz="1000" dirty="0">
              <a:latin typeface="Simplon BP" charset="0"/>
              <a:ea typeface="Simplon BP" charset="0"/>
              <a:cs typeface="Simplon BP" charset="0"/>
            </a:endParaRPr>
          </a:p>
          <a:p>
            <a:r>
              <a:rPr lang="pt-BR" sz="1400" b="1" dirty="0" smtClean="0">
                <a:latin typeface="Simplon BP" charset="0"/>
                <a:ea typeface="Simplon BP" charset="0"/>
                <a:cs typeface="Simplon BP" charset="0"/>
              </a:rPr>
              <a:t>Redução de OPEX: </a:t>
            </a:r>
            <a:r>
              <a:rPr lang="pt-BR" sz="1400" b="1" dirty="0" err="1" smtClean="0">
                <a:latin typeface="Simplon BP" charset="0"/>
                <a:ea typeface="Simplon BP" charset="0"/>
                <a:cs typeface="Simplon BP" charset="0"/>
              </a:rPr>
              <a:t>R</a:t>
            </a:r>
            <a:r>
              <a:rPr lang="pt-BR" sz="1400" b="1" dirty="0" smtClean="0">
                <a:latin typeface="Simplon BP" charset="0"/>
                <a:ea typeface="Simplon BP" charset="0"/>
                <a:cs typeface="Simplon BP" charset="0"/>
              </a:rPr>
              <a:t>$ 950k </a:t>
            </a:r>
            <a:r>
              <a:rPr lang="pt-BR" sz="1400" b="1" dirty="0" err="1" smtClean="0">
                <a:latin typeface="Simplon BP" charset="0"/>
                <a:ea typeface="Simplon BP" charset="0"/>
                <a:cs typeface="Simplon BP" charset="0"/>
              </a:rPr>
              <a:t>a.a</a:t>
            </a:r>
            <a:endParaRPr lang="pt-BR" sz="1400" b="1" dirty="0" smtClean="0">
              <a:latin typeface="Simplon BP" charset="0"/>
              <a:ea typeface="Simplon BP" charset="0"/>
              <a:cs typeface="Simplon BP" charset="0"/>
            </a:endParaRPr>
          </a:p>
          <a:p>
            <a:r>
              <a:rPr lang="pt-BR" sz="1400" dirty="0" smtClean="0">
                <a:latin typeface="Simplon BP" charset="0"/>
                <a:ea typeface="Simplon BP" charset="0"/>
                <a:cs typeface="Simplon BP" charset="0"/>
              </a:rPr>
              <a:t>Software e Infra </a:t>
            </a:r>
            <a:r>
              <a:rPr lang="pt-BR" sz="1400" dirty="0" err="1" smtClean="0">
                <a:latin typeface="Simplon BP" charset="0"/>
                <a:ea typeface="Simplon BP" charset="0"/>
                <a:cs typeface="Simplon BP" charset="0"/>
              </a:rPr>
              <a:t>Wiseminer</a:t>
            </a:r>
            <a:endParaRPr lang="pt-BR" sz="1400" dirty="0" smtClean="0">
              <a:latin typeface="Simplon BP" charset="0"/>
              <a:ea typeface="Simplon BP" charset="0"/>
              <a:cs typeface="Simplon BP" charset="0"/>
            </a:endParaRPr>
          </a:p>
          <a:p>
            <a:endParaRPr lang="pt-BR" sz="1000" dirty="0">
              <a:latin typeface="Simplon BP Regular" pitchFamily="2" charset="0"/>
              <a:ea typeface="Simplon BP" charset="0"/>
              <a:cs typeface="Simplon BP" charset="0"/>
            </a:endParaRPr>
          </a:p>
          <a:p>
            <a:r>
              <a:rPr lang="pt-BR" sz="1400" b="1" dirty="0" smtClean="0">
                <a:latin typeface="Simplon BP Regular" pitchFamily="2" charset="0"/>
                <a:ea typeface="Simplon BP" charset="0"/>
                <a:cs typeface="Simplon BP" charset="0"/>
              </a:rPr>
              <a:t>Redução de Fraude: </a:t>
            </a:r>
            <a:r>
              <a:rPr lang="pt-BR" sz="1400" dirty="0" smtClean="0">
                <a:latin typeface="Simplon BP Regular" pitchFamily="2" charset="0"/>
                <a:ea typeface="Simplon BP" charset="0"/>
                <a:cs typeface="Simplon BP" charset="0"/>
              </a:rPr>
              <a:t>Redução de JEC R$6MM - 20% (Todos produtos)</a:t>
            </a:r>
          </a:p>
          <a:p>
            <a:endParaRPr lang="pt-BR" sz="1000" b="1" dirty="0">
              <a:latin typeface="Simplon BP Regular" pitchFamily="2" charset="0"/>
              <a:ea typeface="Simplon BP" charset="0"/>
              <a:cs typeface="Simplon BP" charset="0"/>
            </a:endParaRPr>
          </a:p>
          <a:p>
            <a:r>
              <a:rPr lang="pt-BR" sz="1400" b="1" dirty="0">
                <a:latin typeface="Simplon BP Regular" pitchFamily="2" charset="0"/>
                <a:ea typeface="Simplon BP" charset="0"/>
                <a:cs typeface="Simplon BP" charset="0"/>
              </a:rPr>
              <a:t>OG</a:t>
            </a:r>
            <a:r>
              <a:rPr lang="pt-BR" sz="1400" b="1" dirty="0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 Custo: </a:t>
            </a:r>
            <a:r>
              <a:rPr lang="pt-BR" sz="1400" b="1" dirty="0" err="1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R</a:t>
            </a:r>
            <a:r>
              <a:rPr lang="pt-BR" sz="1400" b="1" dirty="0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$ </a:t>
            </a:r>
            <a:r>
              <a:rPr lang="pt-BR" sz="1400" b="1" dirty="0" smtClean="0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4,0MM</a:t>
            </a:r>
            <a:endParaRPr lang="pt-BR" sz="1400" b="1" dirty="0">
              <a:latin typeface="Simplon BP Regular" pitchFamily="2" charset="0"/>
              <a:ea typeface="Simplon BP" charset="0"/>
              <a:cs typeface="Simplon BP" charset="0"/>
              <a:sym typeface="Wingdings"/>
            </a:endParaRPr>
          </a:p>
          <a:p>
            <a:r>
              <a:rPr lang="pt-BR" sz="1400" dirty="0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Custo Licença: </a:t>
            </a:r>
            <a:r>
              <a:rPr lang="pt-BR" sz="1400" dirty="0" smtClean="0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N/A </a:t>
            </a:r>
          </a:p>
          <a:p>
            <a:r>
              <a:rPr lang="pt-BR" sz="1400" dirty="0" smtClean="0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Custo </a:t>
            </a:r>
            <a:r>
              <a:rPr lang="pt-BR" sz="1400" dirty="0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Serviço: </a:t>
            </a:r>
            <a:r>
              <a:rPr lang="pt-BR" sz="1400" dirty="0" err="1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R</a:t>
            </a:r>
            <a:r>
              <a:rPr lang="pt-BR" sz="1400" dirty="0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$ </a:t>
            </a:r>
            <a:r>
              <a:rPr lang="pt-BR" sz="1400" dirty="0" smtClean="0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4,0MM</a:t>
            </a:r>
            <a:endParaRPr lang="pt-BR" sz="1400" dirty="0">
              <a:latin typeface="Simplon BP Regular" pitchFamily="2" charset="0"/>
              <a:ea typeface="Simplon BP" charset="0"/>
              <a:cs typeface="Simplon BP" charset="0"/>
              <a:sym typeface="Wingdings"/>
            </a:endParaRPr>
          </a:p>
          <a:p>
            <a:endParaRPr lang="pt-BR" sz="1000" dirty="0">
              <a:latin typeface="Simplon BP Regular" pitchFamily="2" charset="0"/>
              <a:ea typeface="Simplon BP" charset="0"/>
              <a:cs typeface="Simplon BP" charset="0"/>
              <a:sym typeface="Wingdings"/>
            </a:endParaRPr>
          </a:p>
          <a:p>
            <a:r>
              <a:rPr lang="pt-BR" sz="1400" b="1" dirty="0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Prazo: </a:t>
            </a:r>
            <a:r>
              <a:rPr lang="pt-BR" sz="1400" b="1" dirty="0" smtClean="0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8 </a:t>
            </a:r>
            <a:r>
              <a:rPr lang="pt-BR" sz="1400" b="1" dirty="0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- </a:t>
            </a:r>
            <a:r>
              <a:rPr lang="pt-BR" sz="1400" b="1" dirty="0" smtClean="0">
                <a:latin typeface="Simplon BP Regular" pitchFamily="2" charset="0"/>
                <a:ea typeface="Simplon BP" charset="0"/>
                <a:cs typeface="Simplon BP" charset="0"/>
                <a:sym typeface="Wingdings"/>
              </a:rPr>
              <a:t>12 meses</a:t>
            </a:r>
            <a:endParaRPr lang="pt-BR" sz="1400" b="1" dirty="0">
              <a:latin typeface="Simplon BP" charset="0"/>
              <a:ea typeface="Simplon BP" charset="0"/>
              <a:cs typeface="Simplon BP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162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29</a:t>
            </a:fld>
            <a:endParaRPr lang="pt-BR" dirty="0"/>
          </a:p>
        </p:txBody>
      </p:sp>
      <p:sp>
        <p:nvSpPr>
          <p:cNvPr id="35" name="Right Arrow 270"/>
          <p:cNvSpPr/>
          <p:nvPr/>
        </p:nvSpPr>
        <p:spPr>
          <a:xfrm>
            <a:off x="3619502" y="2088358"/>
            <a:ext cx="808482" cy="452438"/>
          </a:xfrm>
          <a:prstGeom prst="rightArrow">
            <a:avLst/>
          </a:prstGeom>
          <a:gradFill rotWithShape="1">
            <a:gsLst>
              <a:gs pos="0">
                <a:srgbClr val="7570B3">
                  <a:satMod val="103000"/>
                  <a:lumMod val="102000"/>
                  <a:tint val="94000"/>
                </a:srgbClr>
              </a:gs>
              <a:gs pos="50000">
                <a:srgbClr val="7570B3">
                  <a:satMod val="110000"/>
                  <a:lumMod val="100000"/>
                  <a:shade val="100000"/>
                </a:srgbClr>
              </a:gs>
              <a:gs pos="100000">
                <a:srgbClr val="7570B3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r>
              <a:rPr lang="pt-BR" sz="1200" i="1" kern="0" dirty="0">
                <a:solidFill>
                  <a:srgbClr val="FFFFFF"/>
                </a:solidFill>
                <a:cs typeface="Arial" panose="020B0604020202020204" pitchFamily="34" charset="0"/>
              </a:rPr>
              <a:t>upgrade</a:t>
            </a:r>
          </a:p>
        </p:txBody>
      </p:sp>
      <p:sp>
        <p:nvSpPr>
          <p:cNvPr id="36" name="Left-Right Arrow 235"/>
          <p:cNvSpPr/>
          <p:nvPr/>
        </p:nvSpPr>
        <p:spPr>
          <a:xfrm>
            <a:off x="5711650" y="2972993"/>
            <a:ext cx="489438" cy="75009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37" name="Picture 2" descr="C:\Users\Serjao e Didi\AppData\Local\Microsoft\Windows\Temporary Internet Files\Content.IE5\XBQ80HQQ\MC900435242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315" y="4004096"/>
            <a:ext cx="376604" cy="67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 descr="C:\Users\Serjao e Didi\AppData\Local\Microsoft\Windows\Temporary Internet Files\Content.IE5\XBQ80HQQ\MC900435242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196" y="3892177"/>
            <a:ext cx="376603" cy="67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 descr="C:\Users\Serjao e Didi\AppData\Local\Microsoft\Windows\Temporary Internet Files\Content.IE5\XBQ80HQQ\MC900435242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66" y="908471"/>
            <a:ext cx="376603" cy="67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 descr="C:\Users\Serjao e Didi\AppData\Local\Microsoft\Windows\Temporary Internet Files\Content.IE5\XBQ80HQQ\MC900435242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66" y="3271837"/>
            <a:ext cx="376603" cy="672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 descr="C:\Users\Serjao e Didi\AppData\Local\Microsoft\Windows\Temporary Internet Files\Content.IE5\XBQ80HQQ\MC900435242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66" y="2474119"/>
            <a:ext cx="376603" cy="672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 descr="C:\Users\Serjao e Didi\AppData\Local\Microsoft\Windows\Temporary Internet Files\Content.IE5\XBQ80HQQ\MC900435242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66" y="1665708"/>
            <a:ext cx="376603" cy="67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Flowchart: Magnetic Disk 197"/>
          <p:cNvSpPr/>
          <p:nvPr/>
        </p:nvSpPr>
        <p:spPr>
          <a:xfrm>
            <a:off x="6831227" y="1233511"/>
            <a:ext cx="124557" cy="97631"/>
          </a:xfrm>
          <a:prstGeom prst="flowChartMagneticDisk">
            <a:avLst/>
          </a:prstGeom>
          <a:solidFill>
            <a:srgbClr val="DB6826"/>
          </a:solidFill>
          <a:ln w="12700" cap="flat" cmpd="sng" algn="ctr">
            <a:solidFill>
              <a:srgbClr val="DB6826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4" name="Flowchart: Magnetic Disk 198"/>
          <p:cNvSpPr/>
          <p:nvPr/>
        </p:nvSpPr>
        <p:spPr>
          <a:xfrm>
            <a:off x="6828296" y="1135880"/>
            <a:ext cx="124557" cy="97631"/>
          </a:xfrm>
          <a:prstGeom prst="flowChartMagneticDisk">
            <a:avLst/>
          </a:prstGeom>
          <a:solidFill>
            <a:srgbClr val="DB6826"/>
          </a:solidFill>
          <a:ln w="12700" cap="flat" cmpd="sng" algn="ctr">
            <a:solidFill>
              <a:srgbClr val="DB6826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5" name="Flowchart: Magnetic Disk 200"/>
          <p:cNvSpPr/>
          <p:nvPr/>
        </p:nvSpPr>
        <p:spPr>
          <a:xfrm>
            <a:off x="6831227" y="1981202"/>
            <a:ext cx="124557" cy="96441"/>
          </a:xfrm>
          <a:prstGeom prst="flowChartMagneticDisk">
            <a:avLst/>
          </a:prstGeom>
          <a:solidFill>
            <a:srgbClr val="DB6826"/>
          </a:solidFill>
          <a:ln w="12700" cap="flat" cmpd="sng" algn="ctr">
            <a:solidFill>
              <a:srgbClr val="DB6826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6" name="Flowchart: Magnetic Disk 201"/>
          <p:cNvSpPr/>
          <p:nvPr/>
        </p:nvSpPr>
        <p:spPr>
          <a:xfrm>
            <a:off x="6828296" y="1883592"/>
            <a:ext cx="124557" cy="97631"/>
          </a:xfrm>
          <a:prstGeom prst="flowChartMagneticDisk">
            <a:avLst/>
          </a:prstGeom>
          <a:solidFill>
            <a:srgbClr val="DB6826"/>
          </a:solidFill>
          <a:ln w="12700" cap="flat" cmpd="sng" algn="ctr">
            <a:solidFill>
              <a:srgbClr val="DB6826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7" name="Flowchart: Magnetic Disk 202"/>
          <p:cNvSpPr/>
          <p:nvPr/>
        </p:nvSpPr>
        <p:spPr>
          <a:xfrm>
            <a:off x="6831227" y="2828931"/>
            <a:ext cx="124557" cy="97631"/>
          </a:xfrm>
          <a:prstGeom prst="flowChartMagneticDisk">
            <a:avLst/>
          </a:prstGeom>
          <a:solidFill>
            <a:srgbClr val="DB6826"/>
          </a:solidFill>
          <a:ln w="12700" cap="flat" cmpd="sng" algn="ctr">
            <a:solidFill>
              <a:srgbClr val="DB6826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8" name="Flowchart: Magnetic Disk 203"/>
          <p:cNvSpPr/>
          <p:nvPr/>
        </p:nvSpPr>
        <p:spPr>
          <a:xfrm>
            <a:off x="6828296" y="2731314"/>
            <a:ext cx="124557" cy="97631"/>
          </a:xfrm>
          <a:prstGeom prst="flowChartMagneticDisk">
            <a:avLst/>
          </a:prstGeom>
          <a:solidFill>
            <a:srgbClr val="DB6826"/>
          </a:solidFill>
          <a:ln w="12700" cap="flat" cmpd="sng" algn="ctr">
            <a:solidFill>
              <a:srgbClr val="DB6826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9" name="Flowchart: Magnetic Disk 204"/>
          <p:cNvSpPr/>
          <p:nvPr/>
        </p:nvSpPr>
        <p:spPr>
          <a:xfrm>
            <a:off x="6831227" y="3590949"/>
            <a:ext cx="124557" cy="97631"/>
          </a:xfrm>
          <a:prstGeom prst="flowChartMagneticDisk">
            <a:avLst/>
          </a:prstGeom>
          <a:solidFill>
            <a:srgbClr val="DB6826"/>
          </a:solidFill>
          <a:ln w="12700" cap="flat" cmpd="sng" algn="ctr">
            <a:solidFill>
              <a:srgbClr val="DB6826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50" name="Flowchart: Magnetic Disk 205"/>
          <p:cNvSpPr/>
          <p:nvPr/>
        </p:nvSpPr>
        <p:spPr>
          <a:xfrm>
            <a:off x="6828296" y="3494485"/>
            <a:ext cx="124557" cy="96440"/>
          </a:xfrm>
          <a:prstGeom prst="flowChartMagneticDisk">
            <a:avLst/>
          </a:prstGeom>
          <a:solidFill>
            <a:srgbClr val="DB6826"/>
          </a:solidFill>
          <a:ln w="12700" cap="flat" cmpd="sng" algn="ctr">
            <a:solidFill>
              <a:srgbClr val="DB6826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51" name="Flowchart: Magnetic Disk 206"/>
          <p:cNvSpPr/>
          <p:nvPr/>
        </p:nvSpPr>
        <p:spPr>
          <a:xfrm>
            <a:off x="6838530" y="4375571"/>
            <a:ext cx="124558" cy="97631"/>
          </a:xfrm>
          <a:prstGeom prst="flowChartMagneticDisk">
            <a:avLst/>
          </a:prstGeom>
          <a:solidFill>
            <a:srgbClr val="DB6826"/>
          </a:solidFill>
          <a:ln w="12700" cap="flat" cmpd="sng" algn="ctr">
            <a:solidFill>
              <a:srgbClr val="DB6826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52" name="Flowchart: Magnetic Disk 207"/>
          <p:cNvSpPr/>
          <p:nvPr/>
        </p:nvSpPr>
        <p:spPr>
          <a:xfrm>
            <a:off x="6835599" y="4279106"/>
            <a:ext cx="124558" cy="96441"/>
          </a:xfrm>
          <a:prstGeom prst="flowChartMagneticDisk">
            <a:avLst/>
          </a:prstGeom>
          <a:solidFill>
            <a:srgbClr val="DB6826"/>
          </a:solidFill>
          <a:ln w="12700" cap="flat" cmpd="sng" algn="ctr">
            <a:solidFill>
              <a:srgbClr val="DB6826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53" name="Rectangle 208"/>
          <p:cNvSpPr/>
          <p:nvPr/>
        </p:nvSpPr>
        <p:spPr>
          <a:xfrm flipH="1" flipV="1">
            <a:off x="4788458" y="4224361"/>
            <a:ext cx="121626" cy="73819"/>
          </a:xfrm>
          <a:prstGeom prst="rect">
            <a:avLst/>
          </a:prstGeom>
          <a:solidFill>
            <a:srgbClr val="E4D3B5"/>
          </a:solidFill>
          <a:ln w="12700" cap="flat" cmpd="sng" algn="ctr">
            <a:solidFill>
              <a:srgbClr val="E4D3B5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54" name="Rounded Rectangle 209"/>
          <p:cNvSpPr/>
          <p:nvPr/>
        </p:nvSpPr>
        <p:spPr>
          <a:xfrm flipH="1">
            <a:off x="6262634" y="965599"/>
            <a:ext cx="46892" cy="3468290"/>
          </a:xfrm>
          <a:prstGeom prst="roundRect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55" name="Left-Right Arrow 210"/>
          <p:cNvSpPr/>
          <p:nvPr/>
        </p:nvSpPr>
        <p:spPr>
          <a:xfrm>
            <a:off x="4962838" y="4112420"/>
            <a:ext cx="237392" cy="123825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56" name="Left-Right Arrow 211"/>
          <p:cNvSpPr/>
          <p:nvPr/>
        </p:nvSpPr>
        <p:spPr>
          <a:xfrm>
            <a:off x="6327116" y="1109663"/>
            <a:ext cx="237392" cy="123825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57" name="Left-Right Arrow 212"/>
          <p:cNvSpPr/>
          <p:nvPr/>
        </p:nvSpPr>
        <p:spPr>
          <a:xfrm>
            <a:off x="6327116" y="1883569"/>
            <a:ext cx="237392" cy="125016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58" name="Left-Right Arrow 213"/>
          <p:cNvSpPr/>
          <p:nvPr/>
        </p:nvSpPr>
        <p:spPr>
          <a:xfrm>
            <a:off x="6327116" y="2665811"/>
            <a:ext cx="237392" cy="123825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59" name="Left-Right Arrow 214"/>
          <p:cNvSpPr/>
          <p:nvPr/>
        </p:nvSpPr>
        <p:spPr>
          <a:xfrm>
            <a:off x="6327116" y="3517106"/>
            <a:ext cx="237392" cy="125016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60" name="Left-Right Arrow 215"/>
          <p:cNvSpPr/>
          <p:nvPr/>
        </p:nvSpPr>
        <p:spPr>
          <a:xfrm>
            <a:off x="6357884" y="4269581"/>
            <a:ext cx="237392" cy="123825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61" name="Isosceles Triangle 217"/>
          <p:cNvSpPr/>
          <p:nvPr/>
        </p:nvSpPr>
        <p:spPr>
          <a:xfrm>
            <a:off x="6791638" y="4116015"/>
            <a:ext cx="205154" cy="116681"/>
          </a:xfrm>
          <a:prstGeom prst="triangle">
            <a:avLst/>
          </a:prstGeom>
          <a:gradFill rotWithShape="1">
            <a:gsLst>
              <a:gs pos="0">
                <a:srgbClr val="FEBE10">
                  <a:satMod val="103000"/>
                  <a:lumMod val="102000"/>
                  <a:tint val="94000"/>
                </a:srgbClr>
              </a:gs>
              <a:gs pos="50000">
                <a:srgbClr val="FEBE10">
                  <a:satMod val="110000"/>
                  <a:lumMod val="100000"/>
                  <a:shade val="100000"/>
                </a:srgbClr>
              </a:gs>
              <a:gs pos="100000">
                <a:srgbClr val="FEBE1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2" name="Isosceles Triangle 218"/>
          <p:cNvSpPr/>
          <p:nvPr/>
        </p:nvSpPr>
        <p:spPr>
          <a:xfrm>
            <a:off x="6804827" y="3345680"/>
            <a:ext cx="205154" cy="127397"/>
          </a:xfrm>
          <a:prstGeom prst="triangle">
            <a:avLst/>
          </a:prstGeom>
          <a:gradFill rotWithShape="1">
            <a:gsLst>
              <a:gs pos="0">
                <a:srgbClr val="FEBE10">
                  <a:satMod val="103000"/>
                  <a:lumMod val="102000"/>
                  <a:tint val="94000"/>
                </a:srgbClr>
              </a:gs>
              <a:gs pos="50000">
                <a:srgbClr val="FEBE10">
                  <a:satMod val="110000"/>
                  <a:lumMod val="100000"/>
                  <a:shade val="100000"/>
                </a:srgbClr>
              </a:gs>
              <a:gs pos="100000">
                <a:srgbClr val="FEBE1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3" name="Isosceles Triangle 219"/>
          <p:cNvSpPr/>
          <p:nvPr/>
        </p:nvSpPr>
        <p:spPr>
          <a:xfrm>
            <a:off x="6804827" y="2564606"/>
            <a:ext cx="205154" cy="128588"/>
          </a:xfrm>
          <a:prstGeom prst="triangle">
            <a:avLst/>
          </a:prstGeom>
          <a:gradFill rotWithShape="1">
            <a:gsLst>
              <a:gs pos="0">
                <a:srgbClr val="FEBE10">
                  <a:satMod val="103000"/>
                  <a:lumMod val="102000"/>
                  <a:tint val="94000"/>
                </a:srgbClr>
              </a:gs>
              <a:gs pos="50000">
                <a:srgbClr val="FEBE10">
                  <a:satMod val="110000"/>
                  <a:lumMod val="100000"/>
                  <a:shade val="100000"/>
                </a:srgbClr>
              </a:gs>
              <a:gs pos="100000">
                <a:srgbClr val="FEBE1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4" name="Isosceles Triangle 220"/>
          <p:cNvSpPr/>
          <p:nvPr/>
        </p:nvSpPr>
        <p:spPr>
          <a:xfrm>
            <a:off x="6794568" y="1719262"/>
            <a:ext cx="205154" cy="128588"/>
          </a:xfrm>
          <a:prstGeom prst="triangle">
            <a:avLst/>
          </a:prstGeom>
          <a:gradFill rotWithShape="1">
            <a:gsLst>
              <a:gs pos="0">
                <a:srgbClr val="FEBE10">
                  <a:satMod val="103000"/>
                  <a:lumMod val="102000"/>
                  <a:tint val="94000"/>
                </a:srgbClr>
              </a:gs>
              <a:gs pos="50000">
                <a:srgbClr val="FEBE10">
                  <a:satMod val="110000"/>
                  <a:lumMod val="100000"/>
                  <a:shade val="100000"/>
                </a:srgbClr>
              </a:gs>
              <a:gs pos="100000">
                <a:srgbClr val="FEBE1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5" name="Isosceles Triangle 221"/>
          <p:cNvSpPr/>
          <p:nvPr/>
        </p:nvSpPr>
        <p:spPr>
          <a:xfrm>
            <a:off x="6794568" y="981076"/>
            <a:ext cx="205154" cy="128588"/>
          </a:xfrm>
          <a:prstGeom prst="triangle">
            <a:avLst/>
          </a:prstGeom>
          <a:gradFill rotWithShape="1">
            <a:gsLst>
              <a:gs pos="0">
                <a:srgbClr val="FEBE10">
                  <a:satMod val="103000"/>
                  <a:lumMod val="102000"/>
                  <a:tint val="94000"/>
                </a:srgbClr>
              </a:gs>
              <a:gs pos="50000">
                <a:srgbClr val="FEBE10">
                  <a:satMod val="110000"/>
                  <a:lumMod val="100000"/>
                  <a:shade val="100000"/>
                </a:srgbClr>
              </a:gs>
              <a:gs pos="100000">
                <a:srgbClr val="FEBE1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6" name="Isosceles Triangle 222"/>
          <p:cNvSpPr/>
          <p:nvPr/>
        </p:nvSpPr>
        <p:spPr>
          <a:xfrm>
            <a:off x="4732773" y="4051699"/>
            <a:ext cx="205154" cy="128588"/>
          </a:xfrm>
          <a:prstGeom prst="triangle">
            <a:avLst/>
          </a:prstGeom>
          <a:gradFill rotWithShape="1">
            <a:gsLst>
              <a:gs pos="0">
                <a:srgbClr val="FEBE10">
                  <a:satMod val="103000"/>
                  <a:lumMod val="102000"/>
                  <a:tint val="94000"/>
                </a:srgbClr>
              </a:gs>
              <a:gs pos="50000">
                <a:srgbClr val="FEBE10">
                  <a:satMod val="110000"/>
                  <a:lumMod val="100000"/>
                  <a:shade val="100000"/>
                </a:srgbClr>
              </a:gs>
              <a:gs pos="100000">
                <a:srgbClr val="FEBE1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7" name="Can 225"/>
          <p:cNvSpPr/>
          <p:nvPr/>
        </p:nvSpPr>
        <p:spPr>
          <a:xfrm>
            <a:off x="5411245" y="1679974"/>
            <a:ext cx="230066" cy="689372"/>
          </a:xfrm>
          <a:prstGeom prst="can">
            <a:avLst/>
          </a:prstGeom>
          <a:solidFill>
            <a:srgbClr val="F2F2F2"/>
          </a:solidFill>
          <a:ln w="12700" cap="flat" cmpd="sng" algn="ctr">
            <a:solidFill>
              <a:srgbClr val="F2F2F2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8" name="Can 226"/>
          <p:cNvSpPr/>
          <p:nvPr/>
        </p:nvSpPr>
        <p:spPr>
          <a:xfrm>
            <a:off x="5162130" y="1687117"/>
            <a:ext cx="221274" cy="689372"/>
          </a:xfrm>
          <a:prstGeom prst="can">
            <a:avLst/>
          </a:prstGeom>
          <a:solidFill>
            <a:srgbClr val="F2F2F2"/>
          </a:solidFill>
          <a:ln w="12700" cap="flat" cmpd="sng" algn="ctr">
            <a:solidFill>
              <a:srgbClr val="F2F2F2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9" name="Up-Down Arrow 230"/>
          <p:cNvSpPr/>
          <p:nvPr/>
        </p:nvSpPr>
        <p:spPr>
          <a:xfrm>
            <a:off x="5452276" y="2418161"/>
            <a:ext cx="145074" cy="303609"/>
          </a:xfrm>
          <a:prstGeom prst="upDown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70" name="TextBox 231"/>
          <p:cNvSpPr txBox="1"/>
          <p:nvPr/>
        </p:nvSpPr>
        <p:spPr>
          <a:xfrm rot="16200000">
            <a:off x="5079544" y="1940320"/>
            <a:ext cx="424569" cy="215143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none" lIns="91169" tIns="45571" rIns="91169" bIns="45571">
            <a:spAutoFit/>
          </a:bodyPr>
          <a:lstStyle/>
          <a:p>
            <a:pPr defTabSz="455849">
              <a:defRPr/>
            </a:pPr>
            <a:r>
              <a:rPr lang="pt-BR" sz="800" kern="0" dirty="0">
                <a:solidFill>
                  <a:prstClr val="black"/>
                </a:solidFill>
                <a:cs typeface="Arial" panose="020B0604020202020204" pitchFamily="34" charset="0"/>
              </a:rPr>
              <a:t>Vítria</a:t>
            </a:r>
          </a:p>
        </p:txBody>
      </p:sp>
      <p:sp>
        <p:nvSpPr>
          <p:cNvPr id="71" name="TextBox 232"/>
          <p:cNvSpPr txBox="1"/>
          <p:nvPr/>
        </p:nvSpPr>
        <p:spPr>
          <a:xfrm rot="16200000">
            <a:off x="5366970" y="1940917"/>
            <a:ext cx="368464" cy="215143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none" lIns="91169" tIns="45571" rIns="91169" bIns="45571">
            <a:spAutoFit/>
          </a:bodyPr>
          <a:lstStyle/>
          <a:p>
            <a:pPr defTabSz="455849">
              <a:defRPr/>
            </a:pPr>
            <a:r>
              <a:rPr lang="pt-BR" sz="800" kern="0" dirty="0">
                <a:solidFill>
                  <a:prstClr val="black"/>
                </a:solidFill>
                <a:cs typeface="Arial" panose="020B0604020202020204" pitchFamily="34" charset="0"/>
              </a:rPr>
              <a:t>Soa</a:t>
            </a:r>
          </a:p>
        </p:txBody>
      </p:sp>
      <p:sp>
        <p:nvSpPr>
          <p:cNvPr id="72" name="Cloud 234"/>
          <p:cNvSpPr/>
          <p:nvPr/>
        </p:nvSpPr>
        <p:spPr>
          <a:xfrm>
            <a:off x="5156272" y="919165"/>
            <a:ext cx="549520" cy="469106"/>
          </a:xfrm>
          <a:prstGeom prst="cloud">
            <a:avLst/>
          </a:prstGeom>
          <a:gradFill rotWithShape="1">
            <a:gsLst>
              <a:gs pos="0">
                <a:srgbClr val="FEBE10">
                  <a:lumMod val="110000"/>
                  <a:satMod val="105000"/>
                  <a:tint val="67000"/>
                </a:srgbClr>
              </a:gs>
              <a:gs pos="50000">
                <a:srgbClr val="FEBE10">
                  <a:lumMod val="105000"/>
                  <a:satMod val="103000"/>
                  <a:tint val="73000"/>
                </a:srgbClr>
              </a:gs>
              <a:gs pos="100000">
                <a:srgbClr val="FEBE1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EBE1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600" kern="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73" name="Left-Right Arrow 235"/>
          <p:cNvSpPr/>
          <p:nvPr/>
        </p:nvSpPr>
        <p:spPr>
          <a:xfrm>
            <a:off x="5721909" y="1015604"/>
            <a:ext cx="489438" cy="76200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74" name="TextBox 236"/>
          <p:cNvSpPr txBox="1">
            <a:spLocks noChangeArrowheads="1"/>
          </p:cNvSpPr>
          <p:nvPr/>
        </p:nvSpPr>
        <p:spPr bwMode="auto">
          <a:xfrm>
            <a:off x="5170387" y="989420"/>
            <a:ext cx="578457" cy="307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69" tIns="45571" rIns="91169" bIns="45571">
            <a:spAutoFit/>
          </a:bodyPr>
          <a:lstStyle>
            <a:lvl1pPr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700" b="1">
                <a:solidFill>
                  <a:srgbClr val="000000"/>
                </a:solidFill>
                <a:cs typeface="Arial" charset="0"/>
              </a:rPr>
              <a:t>Outros</a:t>
            </a:r>
          </a:p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700" b="1">
                <a:solidFill>
                  <a:srgbClr val="000000"/>
                </a:solidFill>
                <a:cs typeface="Arial" charset="0"/>
              </a:rPr>
              <a:t>Sistemas</a:t>
            </a:r>
          </a:p>
        </p:txBody>
      </p:sp>
      <p:sp>
        <p:nvSpPr>
          <p:cNvPr id="75" name="TextBox 248"/>
          <p:cNvSpPr txBox="1">
            <a:spLocks noChangeArrowheads="1"/>
          </p:cNvSpPr>
          <p:nvPr/>
        </p:nvSpPr>
        <p:spPr bwMode="auto">
          <a:xfrm>
            <a:off x="4427984" y="4374367"/>
            <a:ext cx="849365" cy="27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69" tIns="45571" rIns="91169" bIns="45571">
            <a:spAutoFit/>
          </a:bodyPr>
          <a:lstStyle>
            <a:lvl1pPr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Catálogo</a:t>
            </a:r>
          </a:p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Servidor App Batch</a:t>
            </a:r>
          </a:p>
        </p:txBody>
      </p:sp>
      <p:grpSp>
        <p:nvGrpSpPr>
          <p:cNvPr id="76" name="Group 240"/>
          <p:cNvGrpSpPr>
            <a:grpSpLocks/>
          </p:cNvGrpSpPr>
          <p:nvPr/>
        </p:nvGrpSpPr>
        <p:grpSpPr bwMode="auto">
          <a:xfrm>
            <a:off x="5166527" y="3902869"/>
            <a:ext cx="493834" cy="672704"/>
            <a:chOff x="5763004" y="1743941"/>
            <a:chExt cx="471743" cy="712364"/>
          </a:xfrm>
        </p:grpSpPr>
        <p:pic>
          <p:nvPicPr>
            <p:cNvPr id="77" name="Picture 2" descr="C:\Users\Serjao e Didi\AppData\Local\Microsoft\Windows\Temporary Internet Files\Content.IE5\XBQ80HQQ\MC900435242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3004" y="1743941"/>
              <a:ext cx="360041" cy="712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Flowchart: Magnetic Disk 237"/>
            <p:cNvSpPr/>
            <p:nvPr/>
          </p:nvSpPr>
          <p:spPr>
            <a:xfrm>
              <a:off x="6062568" y="2139839"/>
              <a:ext cx="118985" cy="103387"/>
            </a:xfrm>
            <a:prstGeom prst="flowChartMagneticDisk">
              <a:avLst/>
            </a:prstGeom>
            <a:solidFill>
              <a:srgbClr val="DB6826"/>
            </a:solidFill>
            <a:ln w="12700" cap="flat" cmpd="sng" algn="ctr">
              <a:solidFill>
                <a:srgbClr val="DB6826">
                  <a:shade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72000" tIns="0" rIns="0" bIns="0"/>
            <a:lstStyle/>
            <a:p>
              <a:pPr algn="ctr" defTabSz="911696" eaLnBrk="0" hangingPunct="0">
                <a:defRPr/>
              </a:pPr>
              <a:endParaRPr lang="pt-BR" sz="1400" kern="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9" name="Flowchart: Magnetic Disk 238"/>
            <p:cNvSpPr/>
            <p:nvPr/>
          </p:nvSpPr>
          <p:spPr>
            <a:xfrm>
              <a:off x="6061168" y="2036451"/>
              <a:ext cx="118986" cy="103387"/>
            </a:xfrm>
            <a:prstGeom prst="flowChartMagneticDisk">
              <a:avLst/>
            </a:prstGeom>
            <a:solidFill>
              <a:srgbClr val="DB6826"/>
            </a:solidFill>
            <a:ln w="12700" cap="flat" cmpd="sng" algn="ctr">
              <a:solidFill>
                <a:srgbClr val="DB6826">
                  <a:shade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72000" tIns="0" rIns="0" bIns="0"/>
            <a:lstStyle/>
            <a:p>
              <a:pPr algn="ctr" defTabSz="911696" eaLnBrk="0" hangingPunct="0">
                <a:defRPr/>
              </a:pPr>
              <a:endParaRPr lang="pt-BR" sz="1400" kern="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0" name="Isosceles Triangle 239"/>
            <p:cNvSpPr/>
            <p:nvPr/>
          </p:nvSpPr>
          <p:spPr>
            <a:xfrm>
              <a:off x="6038770" y="1859936"/>
              <a:ext cx="195977" cy="136169"/>
            </a:xfrm>
            <a:prstGeom prst="triangle">
              <a:avLst/>
            </a:prstGeom>
            <a:gradFill rotWithShape="1">
              <a:gsLst>
                <a:gs pos="0">
                  <a:srgbClr val="FEBE10">
                    <a:satMod val="103000"/>
                    <a:lumMod val="102000"/>
                    <a:tint val="94000"/>
                  </a:srgbClr>
                </a:gs>
                <a:gs pos="50000">
                  <a:srgbClr val="FEBE10">
                    <a:satMod val="110000"/>
                    <a:lumMod val="100000"/>
                    <a:shade val="100000"/>
                  </a:srgbClr>
                </a:gs>
                <a:gs pos="100000">
                  <a:srgbClr val="FEBE10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lIns="72000" tIns="0" rIns="0" bIns="0"/>
            <a:lstStyle/>
            <a:p>
              <a:pPr algn="ctr" defTabSz="911696" eaLnBrk="0" hangingPunct="0">
                <a:defRPr/>
              </a:pPr>
              <a:endParaRPr lang="pt-BR" sz="1400" kern="0" dirty="0" err="1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81" name="TextBox 249"/>
          <p:cNvSpPr txBox="1">
            <a:spLocks noChangeArrowheads="1"/>
          </p:cNvSpPr>
          <p:nvPr/>
        </p:nvSpPr>
        <p:spPr bwMode="auto">
          <a:xfrm>
            <a:off x="5263404" y="4385083"/>
            <a:ext cx="749978" cy="27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69" tIns="45571" rIns="91169" bIns="45571">
            <a:spAutoFit/>
          </a:bodyPr>
          <a:lstStyle>
            <a:lvl1pPr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Catrálogo e ATF</a:t>
            </a:r>
          </a:p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Servidor Banco</a:t>
            </a:r>
          </a:p>
        </p:txBody>
      </p:sp>
      <p:sp>
        <p:nvSpPr>
          <p:cNvPr id="82" name="TextBox 250"/>
          <p:cNvSpPr txBox="1">
            <a:spLocks noChangeArrowheads="1"/>
          </p:cNvSpPr>
          <p:nvPr/>
        </p:nvSpPr>
        <p:spPr bwMode="auto">
          <a:xfrm>
            <a:off x="6387201" y="1383516"/>
            <a:ext cx="749979" cy="27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69" tIns="45571" rIns="91169" bIns="45571">
            <a:spAutoFit/>
          </a:bodyPr>
          <a:lstStyle>
            <a:lvl1pPr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Customers 1 e 2</a:t>
            </a:r>
          </a:p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Servidor Banco</a:t>
            </a:r>
          </a:p>
        </p:txBody>
      </p:sp>
      <p:grpSp>
        <p:nvGrpSpPr>
          <p:cNvPr id="83" name="Group 243"/>
          <p:cNvGrpSpPr>
            <a:grpSpLocks/>
          </p:cNvGrpSpPr>
          <p:nvPr/>
        </p:nvGrpSpPr>
        <p:grpSpPr bwMode="auto">
          <a:xfrm>
            <a:off x="5172412" y="2746773"/>
            <a:ext cx="460131" cy="673894"/>
            <a:chOff x="4929155" y="1615471"/>
            <a:chExt cx="439998" cy="712364"/>
          </a:xfrm>
        </p:grpSpPr>
        <p:pic>
          <p:nvPicPr>
            <p:cNvPr id="84" name="Picture 2" descr="C:\Users\Serjao e Didi\AppData\Local\Microsoft\Windows\Temporary Internet Files\Content.IE5\XBQ80HQQ\MC900435242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9155" y="1615471"/>
              <a:ext cx="360040" cy="712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Isosceles Triangle 216"/>
            <p:cNvSpPr/>
            <p:nvPr/>
          </p:nvSpPr>
          <p:spPr>
            <a:xfrm>
              <a:off x="5172976" y="1781605"/>
              <a:ext cx="196177" cy="135928"/>
            </a:xfrm>
            <a:prstGeom prst="triangle">
              <a:avLst/>
            </a:prstGeom>
            <a:gradFill rotWithShape="1">
              <a:gsLst>
                <a:gs pos="0">
                  <a:srgbClr val="FEBE10">
                    <a:satMod val="103000"/>
                    <a:lumMod val="102000"/>
                    <a:tint val="94000"/>
                  </a:srgbClr>
                </a:gs>
                <a:gs pos="50000">
                  <a:srgbClr val="FEBE10">
                    <a:satMod val="110000"/>
                    <a:lumMod val="100000"/>
                    <a:shade val="100000"/>
                  </a:srgbClr>
                </a:gs>
                <a:gs pos="100000">
                  <a:srgbClr val="FEBE10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lIns="72000" tIns="0" rIns="0" bIns="0"/>
            <a:lstStyle/>
            <a:p>
              <a:pPr algn="ctr" defTabSz="911696" eaLnBrk="0" hangingPunct="0">
                <a:defRPr/>
              </a:pPr>
              <a:endParaRPr lang="pt-BR" sz="1400" kern="0" dirty="0" err="1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86" name="TextBox 251"/>
          <p:cNvSpPr txBox="1">
            <a:spLocks noChangeArrowheads="1"/>
          </p:cNvSpPr>
          <p:nvPr/>
        </p:nvSpPr>
        <p:spPr bwMode="auto">
          <a:xfrm>
            <a:off x="4847920" y="3231367"/>
            <a:ext cx="1075388" cy="27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69" tIns="45571" rIns="91169" bIns="45571">
            <a:spAutoFit/>
          </a:bodyPr>
          <a:lstStyle>
            <a:lvl1pPr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Camada de apresentação</a:t>
            </a:r>
          </a:p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Servidor App on-line</a:t>
            </a:r>
          </a:p>
        </p:txBody>
      </p:sp>
      <p:sp>
        <p:nvSpPr>
          <p:cNvPr id="87" name="TextBox 254"/>
          <p:cNvSpPr txBox="1">
            <a:spLocks noChangeArrowheads="1"/>
          </p:cNvSpPr>
          <p:nvPr/>
        </p:nvSpPr>
        <p:spPr bwMode="auto">
          <a:xfrm>
            <a:off x="6415048" y="2169331"/>
            <a:ext cx="749979" cy="27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69" tIns="45571" rIns="91169" bIns="45571">
            <a:spAutoFit/>
          </a:bodyPr>
          <a:lstStyle>
            <a:lvl1pPr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Customers 3 e 4</a:t>
            </a:r>
          </a:p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Servidor Banco</a:t>
            </a:r>
          </a:p>
        </p:txBody>
      </p:sp>
      <p:sp>
        <p:nvSpPr>
          <p:cNvPr id="88" name="TextBox 255"/>
          <p:cNvSpPr txBox="1">
            <a:spLocks noChangeArrowheads="1"/>
          </p:cNvSpPr>
          <p:nvPr/>
        </p:nvSpPr>
        <p:spPr bwMode="auto">
          <a:xfrm>
            <a:off x="6390136" y="2952759"/>
            <a:ext cx="749979" cy="27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69" tIns="45571" rIns="91169" bIns="45571">
            <a:spAutoFit/>
          </a:bodyPr>
          <a:lstStyle>
            <a:lvl1pPr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Customers 5 e 6</a:t>
            </a:r>
          </a:p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Servidor Banco</a:t>
            </a:r>
          </a:p>
        </p:txBody>
      </p:sp>
      <p:sp>
        <p:nvSpPr>
          <p:cNvPr id="89" name="TextBox 256"/>
          <p:cNvSpPr txBox="1">
            <a:spLocks noChangeArrowheads="1"/>
          </p:cNvSpPr>
          <p:nvPr/>
        </p:nvSpPr>
        <p:spPr bwMode="auto">
          <a:xfrm>
            <a:off x="6395994" y="3727858"/>
            <a:ext cx="749979" cy="27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69" tIns="45571" rIns="91169" bIns="45571">
            <a:spAutoFit/>
          </a:bodyPr>
          <a:lstStyle>
            <a:lvl1pPr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Customers 7 e 8</a:t>
            </a:r>
          </a:p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Servidor Banco</a:t>
            </a:r>
          </a:p>
        </p:txBody>
      </p:sp>
      <p:sp>
        <p:nvSpPr>
          <p:cNvPr id="90" name="TextBox 257"/>
          <p:cNvSpPr txBox="1">
            <a:spLocks noChangeArrowheads="1"/>
          </p:cNvSpPr>
          <p:nvPr/>
        </p:nvSpPr>
        <p:spPr bwMode="auto">
          <a:xfrm>
            <a:off x="6447285" y="4483906"/>
            <a:ext cx="793260" cy="27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69" tIns="45571" rIns="91169" bIns="45571">
            <a:spAutoFit/>
          </a:bodyPr>
          <a:lstStyle>
            <a:lvl1pPr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Customers 9 e 10</a:t>
            </a:r>
          </a:p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Servidor Banco</a:t>
            </a:r>
          </a:p>
        </p:txBody>
      </p:sp>
      <p:sp>
        <p:nvSpPr>
          <p:cNvPr id="92" name="Rectangle 266"/>
          <p:cNvSpPr/>
          <p:nvPr/>
        </p:nvSpPr>
        <p:spPr>
          <a:xfrm>
            <a:off x="4726911" y="658439"/>
            <a:ext cx="1390650" cy="26074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defTabSz="911696" eaLnBrk="0" hangingPunct="0">
              <a:defRPr/>
            </a:pPr>
            <a:r>
              <a:rPr lang="pt-BR" sz="1000" i="1" kern="0" dirty="0">
                <a:solidFill>
                  <a:prstClr val="black"/>
                </a:solidFill>
                <a:cs typeface="Arial" panose="020B0604020202020204" pitchFamily="34" charset="0"/>
              </a:rPr>
              <a:t>Arquitetura Futura                </a:t>
            </a:r>
          </a:p>
        </p:txBody>
      </p:sp>
      <p:sp>
        <p:nvSpPr>
          <p:cNvPr id="93" name="Can 279"/>
          <p:cNvSpPr/>
          <p:nvPr/>
        </p:nvSpPr>
        <p:spPr>
          <a:xfrm>
            <a:off x="5900684" y="1218010"/>
            <a:ext cx="152400" cy="2865834"/>
          </a:xfrm>
          <a:prstGeom prst="can">
            <a:avLst/>
          </a:prstGeom>
          <a:solidFill>
            <a:srgbClr val="F2F2F2">
              <a:alpha val="29000"/>
            </a:srgbClr>
          </a:solidFill>
          <a:ln w="12700" cap="flat" cmpd="sng" algn="ctr">
            <a:solidFill>
              <a:srgbClr val="F2F2F2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94" name="TextBox 280"/>
          <p:cNvSpPr txBox="1"/>
          <p:nvPr/>
        </p:nvSpPr>
        <p:spPr>
          <a:xfrm rot="16200000">
            <a:off x="5624828" y="2539201"/>
            <a:ext cx="693874" cy="215143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none" lIns="91169" tIns="45571" rIns="91169" bIns="45571">
            <a:spAutoFit/>
          </a:bodyPr>
          <a:lstStyle/>
          <a:p>
            <a:pPr defTabSz="455849">
              <a:defRPr/>
            </a:pPr>
            <a:r>
              <a:rPr lang="pt-BR" sz="800" kern="0" dirty="0">
                <a:solidFill>
                  <a:prstClr val="black"/>
                </a:solidFill>
                <a:cs typeface="Arial" panose="020B0604020202020204" pitchFamily="34" charset="0"/>
              </a:rPr>
              <a:t>Informática</a:t>
            </a:r>
          </a:p>
        </p:txBody>
      </p:sp>
      <p:sp>
        <p:nvSpPr>
          <p:cNvPr id="95" name="Left-Right Arrow 281"/>
          <p:cNvSpPr/>
          <p:nvPr/>
        </p:nvSpPr>
        <p:spPr>
          <a:xfrm>
            <a:off x="6053085" y="2587229"/>
            <a:ext cx="209550" cy="123825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96" name="Left-Right Arrow 282"/>
          <p:cNvSpPr/>
          <p:nvPr/>
        </p:nvSpPr>
        <p:spPr>
          <a:xfrm>
            <a:off x="5667693" y="1218033"/>
            <a:ext cx="209550" cy="125015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97" name="Left-Right Arrow 283"/>
          <p:cNvSpPr/>
          <p:nvPr/>
        </p:nvSpPr>
        <p:spPr>
          <a:xfrm>
            <a:off x="5667693" y="3960020"/>
            <a:ext cx="209550" cy="123825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98" name="Picture 3" descr="C:\Users\Serjao e Didi\AppData\Local\Microsoft\Windows\Temporary Internet Files\Content.IE5\QHM5YJ43\MC900431535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41" y="907258"/>
            <a:ext cx="235926" cy="10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Up-Down Arrow 285"/>
          <p:cNvSpPr/>
          <p:nvPr/>
        </p:nvSpPr>
        <p:spPr>
          <a:xfrm>
            <a:off x="5223676" y="2418161"/>
            <a:ext cx="145074" cy="303609"/>
          </a:xfrm>
          <a:prstGeom prst="upDown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00" name="Up-Down Arrow 351"/>
          <p:cNvSpPr/>
          <p:nvPr/>
        </p:nvSpPr>
        <p:spPr>
          <a:xfrm>
            <a:off x="5434692" y="1382316"/>
            <a:ext cx="145074" cy="255984"/>
          </a:xfrm>
          <a:prstGeom prst="upDown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01" name="Up-Down Arrow 352"/>
          <p:cNvSpPr/>
          <p:nvPr/>
        </p:nvSpPr>
        <p:spPr>
          <a:xfrm>
            <a:off x="5194369" y="1393052"/>
            <a:ext cx="145074" cy="255985"/>
          </a:xfrm>
          <a:prstGeom prst="upDown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102" name="Picture 4" descr="C:\Users\Serjao e Didi\AppData\Local\Microsoft\Windows\Temporary Internet Files\Content.IE5\VYO3YRE9\MC900371374[1].wm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629" y="4346972"/>
            <a:ext cx="260838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4" descr="C:\Users\Serjao e Didi\AppData\Local\Microsoft\Windows\Temporary Internet Files\Content.IE5\VYO3YRE9\MC900371374[1].wm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604" y="1104900"/>
            <a:ext cx="260838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3" descr="C:\Users\Serjao e Didi\AppData\Local\Microsoft\Windows\Temporary Internet Files\Content.IE5\QHM5YJ43\MC900431535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158" y="4130281"/>
            <a:ext cx="235926" cy="10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Left-Right Arrow 356"/>
          <p:cNvSpPr/>
          <p:nvPr/>
        </p:nvSpPr>
        <p:spPr>
          <a:xfrm>
            <a:off x="5714581" y="4250532"/>
            <a:ext cx="489438" cy="75010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06" name="Up-Down Arrow 357"/>
          <p:cNvSpPr/>
          <p:nvPr/>
        </p:nvSpPr>
        <p:spPr>
          <a:xfrm>
            <a:off x="5282292" y="3580210"/>
            <a:ext cx="145074" cy="304800"/>
          </a:xfrm>
          <a:prstGeom prst="upDown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07" name="Oval 372"/>
          <p:cNvSpPr/>
          <p:nvPr/>
        </p:nvSpPr>
        <p:spPr>
          <a:xfrm>
            <a:off x="5484538" y="3043245"/>
            <a:ext cx="121627" cy="13573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009AA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1400" kern="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08" name="Seta para a direita 107"/>
          <p:cNvSpPr/>
          <p:nvPr/>
        </p:nvSpPr>
        <p:spPr>
          <a:xfrm>
            <a:off x="5028781" y="3017045"/>
            <a:ext cx="159726" cy="77391"/>
          </a:xfrm>
          <a:prstGeom prst="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09" name="Seta para cima 108"/>
          <p:cNvSpPr/>
          <p:nvPr/>
        </p:nvSpPr>
        <p:spPr>
          <a:xfrm>
            <a:off x="5005334" y="1331119"/>
            <a:ext cx="86457" cy="1733550"/>
          </a:xfrm>
          <a:prstGeom prst="up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10" name="CaixaDeTexto 8"/>
          <p:cNvSpPr txBox="1">
            <a:spLocks noChangeArrowheads="1"/>
          </p:cNvSpPr>
          <p:nvPr/>
        </p:nvSpPr>
        <p:spPr bwMode="auto">
          <a:xfrm rot="-5400000">
            <a:off x="4601577" y="2064648"/>
            <a:ext cx="754788" cy="18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69" tIns="45571" rIns="91169" bIns="45571">
            <a:spAutoFit/>
          </a:bodyPr>
          <a:lstStyle>
            <a:lvl1pPr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Customer center</a:t>
            </a:r>
          </a:p>
        </p:txBody>
      </p:sp>
      <p:pic>
        <p:nvPicPr>
          <p:cNvPr id="111" name="Picture 3" descr="C:\Users\89267\AppData\Local\Microsoft\Windows\Temporary Internet Files\Content.IE5\ODKJC5C2\MC900396350[1]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17" y="1001316"/>
            <a:ext cx="310662" cy="311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" name="Grupo 10"/>
          <p:cNvGrpSpPr>
            <a:grpSpLocks/>
          </p:cNvGrpSpPr>
          <p:nvPr/>
        </p:nvGrpSpPr>
        <p:grpSpPr bwMode="auto">
          <a:xfrm>
            <a:off x="323854" y="695326"/>
            <a:ext cx="3232644" cy="4153795"/>
            <a:chOff x="827675" y="1014591"/>
            <a:chExt cx="3232343" cy="4153951"/>
          </a:xfrm>
        </p:grpSpPr>
        <p:grpSp>
          <p:nvGrpSpPr>
            <p:cNvPr id="113" name="Grupo 2"/>
            <p:cNvGrpSpPr>
              <a:grpSpLocks/>
            </p:cNvGrpSpPr>
            <p:nvPr/>
          </p:nvGrpSpPr>
          <p:grpSpPr bwMode="auto">
            <a:xfrm>
              <a:off x="827675" y="1014591"/>
              <a:ext cx="3232343" cy="4153951"/>
              <a:chOff x="107595" y="1014591"/>
              <a:chExt cx="3232343" cy="4153951"/>
            </a:xfrm>
          </p:grpSpPr>
          <p:grpSp>
            <p:nvGrpSpPr>
              <p:cNvPr id="118" name="Group 60"/>
              <p:cNvGrpSpPr>
                <a:grpSpLocks/>
              </p:cNvGrpSpPr>
              <p:nvPr/>
            </p:nvGrpSpPr>
            <p:grpSpPr bwMode="auto">
              <a:xfrm>
                <a:off x="111234" y="1387569"/>
                <a:ext cx="1520969" cy="712499"/>
                <a:chOff x="5496557" y="3621153"/>
                <a:chExt cx="1507537" cy="740840"/>
              </a:xfrm>
            </p:grpSpPr>
            <p:grpSp>
              <p:nvGrpSpPr>
                <p:cNvPr id="201" name="Group 42"/>
                <p:cNvGrpSpPr>
                  <a:grpSpLocks/>
                </p:cNvGrpSpPr>
                <p:nvPr/>
              </p:nvGrpSpPr>
              <p:grpSpPr bwMode="auto">
                <a:xfrm>
                  <a:off x="5496557" y="3621153"/>
                  <a:ext cx="1507537" cy="740840"/>
                  <a:chOff x="3657004" y="3506493"/>
                  <a:chExt cx="1507537" cy="740840"/>
                </a:xfrm>
              </p:grpSpPr>
              <p:grpSp>
                <p:nvGrpSpPr>
                  <p:cNvPr id="204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4457252" y="3508052"/>
                    <a:ext cx="707289" cy="739281"/>
                    <a:chOff x="5233662" y="3447979"/>
                    <a:chExt cx="896731" cy="739281"/>
                  </a:xfrm>
                </p:grpSpPr>
                <p:grpSp>
                  <p:nvGrpSpPr>
                    <p:cNvPr id="211" name="Group 3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233662" y="3447979"/>
                      <a:ext cx="896731" cy="739281"/>
                      <a:chOff x="4256660" y="3406688"/>
                      <a:chExt cx="896731" cy="739281"/>
                    </a:xfrm>
                  </p:grpSpPr>
                  <p:pic>
                    <p:nvPicPr>
                      <p:cNvPr id="213" name="Picture 2" descr="C:\Users\Serjao e Didi\AppData\Local\Microsoft\Windows\Temporary Internet Files\Content.IE5\VYO3YRE9\MC900434845[1]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461" y="3406688"/>
                        <a:ext cx="608646" cy="504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214" name="TextBox 2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256660" y="3857941"/>
                        <a:ext cx="896731" cy="2880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1pPr>
                        <a:lvl2pPr marL="742950" indent="-28575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2pPr>
                        <a:lvl3pPr marL="11430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3pPr>
                        <a:lvl4pPr marL="16002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4pPr>
                        <a:lvl5pPr marL="20574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5pPr>
                        <a:lvl6pPr marL="25146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6pPr>
                        <a:lvl7pPr marL="29718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7pPr>
                        <a:lvl8pPr marL="34290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8pPr>
                        <a:lvl9pPr marL="38862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9pPr>
                      </a:lstStyle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Customer 1</a:t>
                        </a:r>
                      </a:p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Servidor Banco</a:t>
                        </a:r>
                      </a:p>
                    </p:txBody>
                  </p:sp>
                </p:grpSp>
                <p:sp>
                  <p:nvSpPr>
                    <p:cNvPr id="212" name="Flowchart: Magnetic Disk 21"/>
                    <p:cNvSpPr/>
                    <p:nvPr/>
                  </p:nvSpPr>
                  <p:spPr>
                    <a:xfrm>
                      <a:off x="5654393" y="3796475"/>
                      <a:ext cx="150987" cy="102757"/>
                    </a:xfrm>
                    <a:prstGeom prst="flowChartMagneticDisk">
                      <a:avLst/>
                    </a:prstGeom>
                    <a:gradFill rotWithShape="1">
                      <a:gsLst>
                        <a:gs pos="0">
                          <a:srgbClr val="00AFB2">
                            <a:satMod val="103000"/>
                            <a:lumMod val="102000"/>
                            <a:tint val="94000"/>
                          </a:srgbClr>
                        </a:gs>
                        <a:gs pos="50000">
                          <a:srgbClr val="00AFB2">
                            <a:satMod val="110000"/>
                            <a:lumMod val="100000"/>
                            <a:shade val="100000"/>
                          </a:srgbClr>
                        </a:gs>
                        <a:gs pos="100000">
                          <a:srgbClr val="00AFB2">
                            <a:lumMod val="99000"/>
                            <a:satMod val="120000"/>
                            <a:shade val="78000"/>
                          </a:srgbClr>
                        </a:gs>
                      </a:gsLst>
                      <a:lin ang="5400000" scaled="0"/>
                    </a:gradFill>
                    <a:ln>
                      <a:solidFill>
                        <a:srgbClr val="000000"/>
                      </a:solidFill>
                      <a:headEnd type="none" w="med" len="med"/>
                      <a:tailEnd type="none" w="med" len="med"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p:spPr>
                  <p:txBody>
                    <a:bodyPr lIns="72000" tIns="0" rIns="0" bIns="0"/>
                    <a:lstStyle/>
                    <a:p>
                      <a:pPr algn="ctr" defTabSz="911696" eaLnBrk="0" hangingPunct="0">
                        <a:defRPr/>
                      </a:pPr>
                      <a:endParaRPr lang="pt-BR" sz="1400" kern="0" dirty="0">
                        <a:solidFill>
                          <a:srgbClr val="FFFFFF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205" name="Group 36"/>
                  <p:cNvGrpSpPr>
                    <a:grpSpLocks/>
                  </p:cNvGrpSpPr>
                  <p:nvPr/>
                </p:nvGrpSpPr>
                <p:grpSpPr bwMode="auto">
                  <a:xfrm>
                    <a:off x="3657004" y="3506493"/>
                    <a:ext cx="842328" cy="740840"/>
                    <a:chOff x="3582052" y="3658716"/>
                    <a:chExt cx="1121189" cy="740840"/>
                  </a:xfrm>
                </p:grpSpPr>
                <p:grpSp>
                  <p:nvGrpSpPr>
                    <p:cNvPr id="207" name="Group 3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582052" y="3658716"/>
                      <a:ext cx="1121189" cy="740840"/>
                      <a:chOff x="3015312" y="3765169"/>
                      <a:chExt cx="1121189" cy="740840"/>
                    </a:xfrm>
                  </p:grpSpPr>
                  <p:pic>
                    <p:nvPicPr>
                      <p:cNvPr id="209" name="Picture 2" descr="C:\Users\Serjao e Didi\AppData\Local\Microsoft\Windows\Temporary Internet Files\Content.IE5\VYO3YRE9\MC900434845[1]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5282" y="3765169"/>
                        <a:ext cx="608646" cy="504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210" name="TextBox 3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015312" y="4217981"/>
                        <a:ext cx="1121189" cy="2880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1pPr>
                        <a:lvl2pPr marL="742950" indent="-28575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2pPr>
                        <a:lvl3pPr marL="11430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3pPr>
                        <a:lvl4pPr marL="16002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4pPr>
                        <a:lvl5pPr marL="20574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5pPr>
                        <a:lvl6pPr marL="25146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6pPr>
                        <a:lvl7pPr marL="29718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7pPr>
                        <a:lvl8pPr marL="34290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8pPr>
                        <a:lvl9pPr marL="38862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9pPr>
                      </a:lstStyle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Customer 1</a:t>
                        </a:r>
                      </a:p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Servidor App Batch</a:t>
                        </a:r>
                      </a:p>
                    </p:txBody>
                  </p:sp>
                </p:grpSp>
                <p:sp>
                  <p:nvSpPr>
                    <p:cNvPr id="208" name="Rectangle 34"/>
                    <p:cNvSpPr/>
                    <p:nvPr/>
                  </p:nvSpPr>
                  <p:spPr>
                    <a:xfrm flipH="1" flipV="1">
                      <a:off x="4159069" y="4005057"/>
                      <a:ext cx="154647" cy="77996"/>
                    </a:xfrm>
                    <a:prstGeom prst="rect">
                      <a:avLst/>
                    </a:prstGeom>
                    <a:solidFill>
                      <a:srgbClr val="E4D3B5"/>
                    </a:solidFill>
                    <a:ln w="12700" cap="flat" cmpd="sng" algn="ctr">
                      <a:solidFill>
                        <a:srgbClr val="E4D3B5">
                          <a:shade val="50000"/>
                        </a:srgbClr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72000" tIns="0" rIns="0" bIns="0"/>
                    <a:lstStyle/>
                    <a:p>
                      <a:pPr algn="ctr" defTabSz="911696" eaLnBrk="0" hangingPunct="0">
                        <a:defRPr/>
                      </a:pPr>
                      <a:endParaRPr lang="pt-BR" sz="1400" kern="0" dirty="0" err="1">
                        <a:solidFill>
                          <a:srgbClr val="FFFFFF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</p:grpSp>
              <p:cxnSp>
                <p:nvCxnSpPr>
                  <p:cNvPr id="206" name="Straight Arrow Connector 41"/>
                  <p:cNvCxnSpPr>
                    <a:cxnSpLocks noChangeShapeType="1"/>
                    <a:stCxn id="209" idx="3"/>
                    <a:endCxn id="213" idx="1"/>
                  </p:cNvCxnSpPr>
                  <p:nvPr/>
                </p:nvCxnSpPr>
                <p:spPr bwMode="auto">
                  <a:xfrm>
                    <a:off x="4338885" y="3758743"/>
                    <a:ext cx="232370" cy="1238"/>
                  </a:xfrm>
                  <a:prstGeom prst="straightConnector1">
                    <a:avLst/>
                  </a:prstGeom>
                  <a:noFill/>
                  <a:ln w="19050" algn="ctr">
                    <a:solidFill>
                      <a:srgbClr val="000000"/>
                    </a:solidFill>
                    <a:miter lim="800000"/>
                    <a:headEnd type="arrow" w="med" len="med"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202" name="Flowchart: Terminator 23"/>
                <p:cNvSpPr/>
                <p:nvPr/>
              </p:nvSpPr>
              <p:spPr>
                <a:xfrm>
                  <a:off x="6040469" y="3683984"/>
                  <a:ext cx="116185" cy="127518"/>
                </a:xfrm>
                <a:prstGeom prst="flowChartTerminator">
                  <a:avLst/>
                </a:prstGeom>
                <a:solidFill>
                  <a:srgbClr val="7030A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3" name="Flowchart: Terminator 55"/>
                <p:cNvSpPr/>
                <p:nvPr/>
              </p:nvSpPr>
              <p:spPr>
                <a:xfrm>
                  <a:off x="6760814" y="3683984"/>
                  <a:ext cx="114733" cy="127518"/>
                </a:xfrm>
                <a:prstGeom prst="flowChartTerminator">
                  <a:avLst/>
                </a:prstGeom>
                <a:solidFill>
                  <a:srgbClr val="7030A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9" name="Group 104"/>
              <p:cNvGrpSpPr>
                <a:grpSpLocks/>
              </p:cNvGrpSpPr>
              <p:nvPr/>
            </p:nvGrpSpPr>
            <p:grpSpPr bwMode="auto">
              <a:xfrm>
                <a:off x="133240" y="2090095"/>
                <a:ext cx="1520938" cy="712464"/>
                <a:chOff x="2196914" y="3436985"/>
                <a:chExt cx="1507505" cy="740804"/>
              </a:xfrm>
            </p:grpSpPr>
            <p:grpSp>
              <p:nvGrpSpPr>
                <p:cNvPr id="187" name="Group 36"/>
                <p:cNvGrpSpPr>
                  <a:grpSpLocks/>
                </p:cNvGrpSpPr>
                <p:nvPr/>
              </p:nvGrpSpPr>
              <p:grpSpPr bwMode="auto">
                <a:xfrm>
                  <a:off x="2196914" y="3436985"/>
                  <a:ext cx="842327" cy="740804"/>
                  <a:chOff x="3582246" y="3658716"/>
                  <a:chExt cx="1121177" cy="740804"/>
                </a:xfrm>
              </p:grpSpPr>
              <p:grpSp>
                <p:nvGrpSpPr>
                  <p:cNvPr id="197" name="Group 32"/>
                  <p:cNvGrpSpPr>
                    <a:grpSpLocks/>
                  </p:cNvGrpSpPr>
                  <p:nvPr/>
                </p:nvGrpSpPr>
                <p:grpSpPr bwMode="auto">
                  <a:xfrm>
                    <a:off x="3582246" y="3658716"/>
                    <a:ext cx="1121177" cy="740804"/>
                    <a:chOff x="3015506" y="3765169"/>
                    <a:chExt cx="1121177" cy="740804"/>
                  </a:xfrm>
                </p:grpSpPr>
                <p:pic>
                  <p:nvPicPr>
                    <p:cNvPr id="199" name="Picture 2" descr="C:\Users\Serjao e Didi\AppData\Local\Microsoft\Windows\Temporary Internet Files\Content.IE5\VYO3YRE9\MC900434845[1]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315282" y="3765169"/>
                      <a:ext cx="608646" cy="5040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200" name="TextBox 5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015506" y="4217945"/>
                      <a:ext cx="1121177" cy="2880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defTabSz="534988" eaLnBrk="0" hangingPunct="0">
                        <a:defRPr sz="1100" b="1">
                          <a:solidFill>
                            <a:schemeClr val="bg1"/>
                          </a:solidFill>
                          <a:latin typeface="Lucida Sans Unicode" pitchFamily="34" charset="0"/>
                        </a:defRPr>
                      </a:lvl1pPr>
                      <a:lvl2pPr marL="742950" indent="-285750" defTabSz="534988" eaLnBrk="0" hangingPunct="0">
                        <a:defRPr sz="1100" b="1">
                          <a:solidFill>
                            <a:schemeClr val="bg1"/>
                          </a:solidFill>
                          <a:latin typeface="Lucida Sans Unicode" pitchFamily="34" charset="0"/>
                        </a:defRPr>
                      </a:lvl2pPr>
                      <a:lvl3pPr marL="1143000" indent="-228600" defTabSz="534988" eaLnBrk="0" hangingPunct="0">
                        <a:defRPr sz="1100" b="1">
                          <a:solidFill>
                            <a:schemeClr val="bg1"/>
                          </a:solidFill>
                          <a:latin typeface="Lucida Sans Unicode" pitchFamily="34" charset="0"/>
                        </a:defRPr>
                      </a:lvl3pPr>
                      <a:lvl4pPr marL="1600200" indent="-228600" defTabSz="534988" eaLnBrk="0" hangingPunct="0">
                        <a:defRPr sz="1100" b="1">
                          <a:solidFill>
                            <a:schemeClr val="bg1"/>
                          </a:solidFill>
                          <a:latin typeface="Lucida Sans Unicode" pitchFamily="34" charset="0"/>
                        </a:defRPr>
                      </a:lvl4pPr>
                      <a:lvl5pPr marL="2057400" indent="-228600" defTabSz="534988" eaLnBrk="0" hangingPunct="0">
                        <a:defRPr sz="1100" b="1">
                          <a:solidFill>
                            <a:schemeClr val="bg1"/>
                          </a:solidFill>
                          <a:latin typeface="Lucida Sans Unicode" pitchFamily="34" charset="0"/>
                        </a:defRPr>
                      </a:lvl5pPr>
                      <a:lvl6pPr marL="2514600" indent="-228600" defTabSz="534988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100" b="1">
                          <a:solidFill>
                            <a:schemeClr val="bg1"/>
                          </a:solidFill>
                          <a:latin typeface="Lucida Sans Unicode" pitchFamily="34" charset="0"/>
                        </a:defRPr>
                      </a:lvl6pPr>
                      <a:lvl7pPr marL="2971800" indent="-228600" defTabSz="534988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100" b="1">
                          <a:solidFill>
                            <a:schemeClr val="bg1"/>
                          </a:solidFill>
                          <a:latin typeface="Lucida Sans Unicode" pitchFamily="34" charset="0"/>
                        </a:defRPr>
                      </a:lvl7pPr>
                      <a:lvl8pPr marL="3429000" indent="-228600" defTabSz="534988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100" b="1">
                          <a:solidFill>
                            <a:schemeClr val="bg1"/>
                          </a:solidFill>
                          <a:latin typeface="Lucida Sans Unicode" pitchFamily="34" charset="0"/>
                        </a:defRPr>
                      </a:lvl8pPr>
                      <a:lvl9pPr marL="3886200" indent="-228600" defTabSz="534988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100" b="1">
                          <a:solidFill>
                            <a:schemeClr val="bg1"/>
                          </a:solidFill>
                          <a:latin typeface="Lucida Sans Unicode" pitchFamily="34" charset="0"/>
                        </a:defRPr>
                      </a:lvl9pPr>
                    </a:lstStyle>
                    <a:p>
                      <a:pPr algn="ctr" eaLnBrk="1" hangingPunct="1">
                        <a:defRPr/>
                      </a:pPr>
                      <a:r>
                        <a:rPr lang="pt-BR" sz="600" b="0" kern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Customer 2</a:t>
                      </a:r>
                    </a:p>
                    <a:p>
                      <a:pPr algn="ctr" eaLnBrk="1" hangingPunct="1">
                        <a:defRPr/>
                      </a:pPr>
                      <a:r>
                        <a:rPr lang="pt-BR" sz="600" b="0" kern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Servidor App Batch</a:t>
                      </a:r>
                    </a:p>
                  </p:txBody>
                </p:sp>
              </p:grpSp>
              <p:sp>
                <p:nvSpPr>
                  <p:cNvPr id="198" name="Rectangle 48"/>
                  <p:cNvSpPr/>
                  <p:nvPr/>
                </p:nvSpPr>
                <p:spPr>
                  <a:xfrm flipH="1" flipV="1">
                    <a:off x="4157332" y="4005022"/>
                    <a:ext cx="156581" cy="77996"/>
                  </a:xfrm>
                  <a:prstGeom prst="rect">
                    <a:avLst/>
                  </a:prstGeom>
                  <a:solidFill>
                    <a:srgbClr val="E4D3B5"/>
                  </a:solidFill>
                  <a:ln w="12700" cap="flat" cmpd="sng" algn="ctr">
                    <a:solidFill>
                      <a:srgbClr val="E4D3B5">
                        <a:shade val="50000"/>
                      </a:srgb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72000" tIns="0" rIns="0" bIns="0"/>
                  <a:lstStyle/>
                  <a:p>
                    <a:pPr algn="ctr" defTabSz="911696" eaLnBrk="0" hangingPunct="0">
                      <a:defRPr/>
                    </a:pPr>
                    <a:endParaRPr lang="pt-BR" sz="1400" kern="0" dirty="0" err="1">
                      <a:solidFill>
                        <a:srgbClr val="FFFFFF"/>
                      </a:solidFill>
                      <a:cs typeface="Arial" panose="020B0604020202020204" pitchFamily="34" charset="0"/>
                    </a:endParaRPr>
                  </a:p>
                </p:txBody>
              </p:sp>
            </p:grpSp>
            <p:cxnSp>
              <p:nvCxnSpPr>
                <p:cNvPr id="188" name="Straight Arrow Connector 46"/>
                <p:cNvCxnSpPr>
                  <a:cxnSpLocks noChangeShapeType="1"/>
                  <a:stCxn id="199" idx="3"/>
                  <a:endCxn id="195" idx="1"/>
                </p:cNvCxnSpPr>
                <p:nvPr/>
              </p:nvCxnSpPr>
              <p:spPr bwMode="auto">
                <a:xfrm>
                  <a:off x="2878772" y="3689200"/>
                  <a:ext cx="232370" cy="1238"/>
                </a:xfrm>
                <a:prstGeom prst="straightConnector1">
                  <a:avLst/>
                </a:prstGeom>
                <a:noFill/>
                <a:ln w="19050" algn="ctr">
                  <a:solidFill>
                    <a:srgbClr val="000000"/>
                  </a:solidFill>
                  <a:miter lim="800000"/>
                  <a:headEnd type="arrow" w="med" len="med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89" name="Flowchart: Terminator 56"/>
                <p:cNvSpPr/>
                <p:nvPr/>
              </p:nvSpPr>
              <p:spPr>
                <a:xfrm>
                  <a:off x="2749517" y="3509685"/>
                  <a:ext cx="114732" cy="126279"/>
                </a:xfrm>
                <a:prstGeom prst="flowChartTerminator">
                  <a:avLst/>
                </a:prstGeom>
                <a:solidFill>
                  <a:srgbClr val="7030A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0" name="Group 69"/>
                <p:cNvGrpSpPr>
                  <a:grpSpLocks/>
                </p:cNvGrpSpPr>
                <p:nvPr/>
              </p:nvGrpSpPr>
              <p:grpSpPr bwMode="auto">
                <a:xfrm>
                  <a:off x="2997131" y="3438544"/>
                  <a:ext cx="707288" cy="739245"/>
                  <a:chOff x="2997131" y="3438544"/>
                  <a:chExt cx="707288" cy="739245"/>
                </a:xfrm>
              </p:grpSpPr>
              <p:grpSp>
                <p:nvGrpSpPr>
                  <p:cNvPr id="191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2997131" y="3438544"/>
                    <a:ext cx="707288" cy="739245"/>
                    <a:chOff x="5233848" y="3447979"/>
                    <a:chExt cx="896729" cy="739245"/>
                  </a:xfrm>
                </p:grpSpPr>
                <p:grpSp>
                  <p:nvGrpSpPr>
                    <p:cNvPr id="193" name="Group 3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233848" y="3447979"/>
                      <a:ext cx="896729" cy="739245"/>
                      <a:chOff x="4256846" y="3406688"/>
                      <a:chExt cx="896729" cy="739245"/>
                    </a:xfrm>
                  </p:grpSpPr>
                  <p:pic>
                    <p:nvPicPr>
                      <p:cNvPr id="195" name="Picture 2" descr="C:\Users\Serjao e Didi\AppData\Local\Microsoft\Windows\Temporary Internet Files\Content.IE5\VYO3YRE9\MC900434845[1]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455" y="3406688"/>
                        <a:ext cx="608646" cy="504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196" name="TextBox 5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256846" y="3857905"/>
                        <a:ext cx="896729" cy="2880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1pPr>
                        <a:lvl2pPr marL="742950" indent="-28575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2pPr>
                        <a:lvl3pPr marL="11430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3pPr>
                        <a:lvl4pPr marL="16002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4pPr>
                        <a:lvl5pPr marL="20574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5pPr>
                        <a:lvl6pPr marL="25146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6pPr>
                        <a:lvl7pPr marL="29718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7pPr>
                        <a:lvl8pPr marL="34290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8pPr>
                        <a:lvl9pPr marL="38862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9pPr>
                      </a:lstStyle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Customer 2</a:t>
                        </a:r>
                      </a:p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Servidor Banco</a:t>
                        </a:r>
                      </a:p>
                    </p:txBody>
                  </p:sp>
                </p:grpSp>
                <p:sp>
                  <p:nvSpPr>
                    <p:cNvPr id="194" name="Flowchart: Magnetic Disk 52"/>
                    <p:cNvSpPr/>
                    <p:nvPr/>
                  </p:nvSpPr>
                  <p:spPr>
                    <a:xfrm>
                      <a:off x="5654571" y="3796439"/>
                      <a:ext cx="150987" cy="102757"/>
                    </a:xfrm>
                    <a:prstGeom prst="flowChartMagneticDisk">
                      <a:avLst/>
                    </a:prstGeom>
                    <a:gradFill rotWithShape="1">
                      <a:gsLst>
                        <a:gs pos="0">
                          <a:srgbClr val="00AFB2">
                            <a:satMod val="103000"/>
                            <a:lumMod val="102000"/>
                            <a:tint val="94000"/>
                          </a:srgbClr>
                        </a:gs>
                        <a:gs pos="50000">
                          <a:srgbClr val="00AFB2">
                            <a:satMod val="110000"/>
                            <a:lumMod val="100000"/>
                            <a:shade val="100000"/>
                          </a:srgbClr>
                        </a:gs>
                        <a:gs pos="100000">
                          <a:srgbClr val="00AFB2">
                            <a:lumMod val="99000"/>
                            <a:satMod val="120000"/>
                            <a:shade val="78000"/>
                          </a:srgbClr>
                        </a:gs>
                      </a:gsLst>
                      <a:lin ang="5400000" scaled="0"/>
                    </a:gradFill>
                    <a:ln>
                      <a:solidFill>
                        <a:srgbClr val="000000"/>
                      </a:solidFill>
                      <a:headEnd type="none" w="med" len="med"/>
                      <a:tailEnd type="none" w="med" len="med"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p:spPr>
                  <p:txBody>
                    <a:bodyPr lIns="72000" tIns="0" rIns="0" bIns="0"/>
                    <a:lstStyle/>
                    <a:p>
                      <a:pPr algn="ctr" defTabSz="911696" eaLnBrk="0" hangingPunct="0">
                        <a:defRPr/>
                      </a:pPr>
                      <a:endParaRPr lang="pt-BR" sz="1400" kern="0" dirty="0">
                        <a:solidFill>
                          <a:srgbClr val="FFFFFF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92" name="Flowchart: Terminator 57"/>
                  <p:cNvSpPr/>
                  <p:nvPr/>
                </p:nvSpPr>
                <p:spPr>
                  <a:xfrm>
                    <a:off x="3461149" y="3499781"/>
                    <a:ext cx="116185" cy="126279"/>
                  </a:xfrm>
                  <a:prstGeom prst="flowChartTerminator">
                    <a:avLst/>
                  </a:prstGeom>
                  <a:solidFill>
                    <a:srgbClr val="7030A0"/>
                  </a:solidFill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72000" tIns="0" rIns="0" bIns="0"/>
                  <a:lstStyle/>
                  <a:p>
                    <a:pPr algn="ctr" defTabSz="911696" eaLnBrk="0" hangingPunct="0">
                      <a:defRPr/>
                    </a:pPr>
                    <a:endParaRPr lang="pt-BR" sz="1400" kern="0" dirty="0" err="1">
                      <a:solidFill>
                        <a:prstClr val="black"/>
                      </a:solidFill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20" name="Group 85"/>
              <p:cNvGrpSpPr>
                <a:grpSpLocks/>
              </p:cNvGrpSpPr>
              <p:nvPr/>
            </p:nvGrpSpPr>
            <p:grpSpPr bwMode="auto">
              <a:xfrm>
                <a:off x="837979" y="3544410"/>
                <a:ext cx="936386" cy="804294"/>
                <a:chOff x="4010917" y="3636642"/>
                <a:chExt cx="928117" cy="836287"/>
              </a:xfrm>
            </p:grpSpPr>
            <p:grpSp>
              <p:nvGrpSpPr>
                <p:cNvPr id="179" name="Group 77"/>
                <p:cNvGrpSpPr>
                  <a:grpSpLocks/>
                </p:cNvGrpSpPr>
                <p:nvPr/>
              </p:nvGrpSpPr>
              <p:grpSpPr bwMode="auto">
                <a:xfrm>
                  <a:off x="4010917" y="3636642"/>
                  <a:ext cx="928117" cy="836287"/>
                  <a:chOff x="2887156" y="3438544"/>
                  <a:chExt cx="928117" cy="836287"/>
                </a:xfrm>
              </p:grpSpPr>
              <p:grpSp>
                <p:nvGrpSpPr>
                  <p:cNvPr id="181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2887156" y="3438544"/>
                    <a:ext cx="928117" cy="836287"/>
                    <a:chOff x="5094415" y="3447979"/>
                    <a:chExt cx="1176710" cy="836287"/>
                  </a:xfrm>
                </p:grpSpPr>
                <p:grpSp>
                  <p:nvGrpSpPr>
                    <p:cNvPr id="183" name="Group 3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094415" y="3447979"/>
                      <a:ext cx="1176710" cy="836287"/>
                      <a:chOff x="4117413" y="3406688"/>
                      <a:chExt cx="1176710" cy="836287"/>
                    </a:xfrm>
                  </p:grpSpPr>
                  <p:pic>
                    <p:nvPicPr>
                      <p:cNvPr id="185" name="Picture 2" descr="C:\Users\Serjao e Didi\AppData\Local\Microsoft\Windows\Temporary Internet Files\Content.IE5\VYO3YRE9\MC900434845[1]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455" y="3406688"/>
                        <a:ext cx="608646" cy="504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186" name="TextBox 83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117413" y="3858938"/>
                        <a:ext cx="1176710" cy="38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1pPr>
                        <a:lvl2pPr marL="742950" indent="-28575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2pPr>
                        <a:lvl3pPr marL="11430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3pPr>
                        <a:lvl4pPr marL="16002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4pPr>
                        <a:lvl5pPr marL="20574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5pPr>
                        <a:lvl6pPr marL="25146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6pPr>
                        <a:lvl7pPr marL="29718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7pPr>
                        <a:lvl8pPr marL="34290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8pPr>
                        <a:lvl9pPr marL="38862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9pPr>
                      </a:lstStyle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Customer 4</a:t>
                        </a:r>
                      </a:p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Servidor App e Banco</a:t>
                        </a:r>
                      </a:p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batch</a:t>
                        </a:r>
                      </a:p>
                    </p:txBody>
                  </p:sp>
                </p:grpSp>
                <p:sp>
                  <p:nvSpPr>
                    <p:cNvPr id="184" name="Flowchart: Magnetic Disk 81"/>
                    <p:cNvSpPr/>
                    <p:nvPr/>
                  </p:nvSpPr>
                  <p:spPr>
                    <a:xfrm>
                      <a:off x="5655132" y="3797473"/>
                      <a:ext cx="150987" cy="102756"/>
                    </a:xfrm>
                    <a:prstGeom prst="flowChartMagneticDisk">
                      <a:avLst/>
                    </a:prstGeom>
                    <a:gradFill rotWithShape="1">
                      <a:gsLst>
                        <a:gs pos="0">
                          <a:srgbClr val="00AFB2">
                            <a:satMod val="103000"/>
                            <a:lumMod val="102000"/>
                            <a:tint val="94000"/>
                          </a:srgbClr>
                        </a:gs>
                        <a:gs pos="50000">
                          <a:srgbClr val="00AFB2">
                            <a:satMod val="110000"/>
                            <a:lumMod val="100000"/>
                            <a:shade val="100000"/>
                          </a:srgbClr>
                        </a:gs>
                        <a:gs pos="100000">
                          <a:srgbClr val="00AFB2">
                            <a:lumMod val="99000"/>
                            <a:satMod val="120000"/>
                            <a:shade val="78000"/>
                          </a:srgbClr>
                        </a:gs>
                      </a:gsLst>
                      <a:lin ang="5400000" scaled="0"/>
                    </a:gradFill>
                    <a:ln>
                      <a:solidFill>
                        <a:srgbClr val="000000"/>
                      </a:solidFill>
                      <a:headEnd type="none" w="med" len="med"/>
                      <a:tailEnd type="none" w="med" len="med"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p:spPr>
                  <p:txBody>
                    <a:bodyPr lIns="72000" tIns="0" rIns="0" bIns="0"/>
                    <a:lstStyle/>
                    <a:p>
                      <a:pPr algn="ctr" defTabSz="911696" eaLnBrk="0" hangingPunct="0">
                        <a:defRPr/>
                      </a:pPr>
                      <a:endParaRPr lang="pt-BR" sz="1400" kern="0" dirty="0">
                        <a:solidFill>
                          <a:srgbClr val="FFFFFF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82" name="Flowchart: Terminator 79"/>
                  <p:cNvSpPr/>
                  <p:nvPr/>
                </p:nvSpPr>
                <p:spPr>
                  <a:xfrm>
                    <a:off x="3461587" y="3509480"/>
                    <a:ext cx="116185" cy="127518"/>
                  </a:xfrm>
                  <a:prstGeom prst="flowChartTerminator">
                    <a:avLst/>
                  </a:prstGeom>
                  <a:solidFill>
                    <a:srgbClr val="7030A0"/>
                  </a:solidFill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72000" tIns="0" rIns="0" bIns="0"/>
                  <a:lstStyle/>
                  <a:p>
                    <a:pPr algn="ctr" defTabSz="911696" eaLnBrk="0" hangingPunct="0">
                      <a:defRPr/>
                    </a:pPr>
                    <a:endParaRPr lang="pt-BR" sz="1400" kern="0" dirty="0" err="1">
                      <a:solidFill>
                        <a:prstClr val="black"/>
                      </a:solidFill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0" name="Rectangle 84"/>
                <p:cNvSpPr/>
                <p:nvPr/>
              </p:nvSpPr>
              <p:spPr>
                <a:xfrm flipH="1" flipV="1">
                  <a:off x="4460449" y="3894522"/>
                  <a:ext cx="117637" cy="77996"/>
                </a:xfrm>
                <a:prstGeom prst="rect">
                  <a:avLst/>
                </a:prstGeom>
                <a:solidFill>
                  <a:srgbClr val="E4D3B5"/>
                </a:solidFill>
                <a:ln w="12700" cap="flat" cmpd="sng" algn="ctr">
                  <a:solidFill>
                    <a:srgbClr val="E4D3B5">
                      <a:shade val="5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1" name="Group 86"/>
              <p:cNvGrpSpPr>
                <a:grpSpLocks/>
              </p:cNvGrpSpPr>
              <p:nvPr/>
            </p:nvGrpSpPr>
            <p:grpSpPr bwMode="auto">
              <a:xfrm>
                <a:off x="837979" y="4272740"/>
                <a:ext cx="936386" cy="895802"/>
                <a:chOff x="4010917" y="3636642"/>
                <a:chExt cx="928117" cy="931435"/>
              </a:xfrm>
            </p:grpSpPr>
            <p:grpSp>
              <p:nvGrpSpPr>
                <p:cNvPr id="171" name="Group 77"/>
                <p:cNvGrpSpPr>
                  <a:grpSpLocks/>
                </p:cNvGrpSpPr>
                <p:nvPr/>
              </p:nvGrpSpPr>
              <p:grpSpPr bwMode="auto">
                <a:xfrm>
                  <a:off x="4010917" y="3636642"/>
                  <a:ext cx="928117" cy="931435"/>
                  <a:chOff x="2887156" y="3438544"/>
                  <a:chExt cx="928117" cy="931435"/>
                </a:xfrm>
              </p:grpSpPr>
              <p:grpSp>
                <p:nvGrpSpPr>
                  <p:cNvPr id="173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2887156" y="3438544"/>
                    <a:ext cx="928117" cy="931435"/>
                    <a:chOff x="5094415" y="3447979"/>
                    <a:chExt cx="1176710" cy="931435"/>
                  </a:xfrm>
                </p:grpSpPr>
                <p:grpSp>
                  <p:nvGrpSpPr>
                    <p:cNvPr id="175" name="Group 3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094415" y="3447979"/>
                      <a:ext cx="1176710" cy="931435"/>
                      <a:chOff x="4117413" y="3406688"/>
                      <a:chExt cx="1176710" cy="931435"/>
                    </a:xfrm>
                  </p:grpSpPr>
                  <p:pic>
                    <p:nvPicPr>
                      <p:cNvPr id="177" name="Picture 2" descr="C:\Users\Serjao e Didi\AppData\Local\Microsoft\Windows\Temporary Internet Files\Content.IE5\VYO3YRE9\MC900434845[1]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455" y="3406688"/>
                        <a:ext cx="608646" cy="504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178" name="TextBox 9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117413" y="3858076"/>
                        <a:ext cx="1176710" cy="4800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1pPr>
                        <a:lvl2pPr marL="742950" indent="-28575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2pPr>
                        <a:lvl3pPr marL="11430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3pPr>
                        <a:lvl4pPr marL="16002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4pPr>
                        <a:lvl5pPr marL="20574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5pPr>
                        <a:lvl6pPr marL="25146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6pPr>
                        <a:lvl7pPr marL="29718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7pPr>
                        <a:lvl8pPr marL="34290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8pPr>
                        <a:lvl9pPr marL="38862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9pPr>
                      </a:lstStyle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Customer 5</a:t>
                        </a:r>
                      </a:p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Servidor App e Banco</a:t>
                        </a:r>
                      </a:p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Batch</a:t>
                        </a:r>
                      </a:p>
                      <a:p>
                        <a:pPr algn="ctr" eaLnBrk="1" hangingPunct="1">
                          <a:defRPr/>
                        </a:pPr>
                        <a:endParaRPr lang="pt-BR" sz="600" b="0" kern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endParaRPr>
                      </a:p>
                    </p:txBody>
                  </p:sp>
                </p:grpSp>
                <p:sp>
                  <p:nvSpPr>
                    <p:cNvPr id="176" name="Flowchart: Magnetic Disk 92"/>
                    <p:cNvSpPr/>
                    <p:nvPr/>
                  </p:nvSpPr>
                  <p:spPr>
                    <a:xfrm>
                      <a:off x="5655132" y="3796610"/>
                      <a:ext cx="150987" cy="102757"/>
                    </a:xfrm>
                    <a:prstGeom prst="flowChartMagneticDisk">
                      <a:avLst/>
                    </a:prstGeom>
                    <a:gradFill rotWithShape="1">
                      <a:gsLst>
                        <a:gs pos="0">
                          <a:srgbClr val="00AFB2">
                            <a:satMod val="103000"/>
                            <a:lumMod val="102000"/>
                            <a:tint val="94000"/>
                          </a:srgbClr>
                        </a:gs>
                        <a:gs pos="50000">
                          <a:srgbClr val="00AFB2">
                            <a:satMod val="110000"/>
                            <a:lumMod val="100000"/>
                            <a:shade val="100000"/>
                          </a:srgbClr>
                        </a:gs>
                        <a:gs pos="100000">
                          <a:srgbClr val="00AFB2">
                            <a:lumMod val="99000"/>
                            <a:satMod val="120000"/>
                            <a:shade val="78000"/>
                          </a:srgbClr>
                        </a:gs>
                      </a:gsLst>
                      <a:lin ang="5400000" scaled="0"/>
                    </a:gradFill>
                    <a:ln>
                      <a:solidFill>
                        <a:srgbClr val="000000"/>
                      </a:solidFill>
                      <a:headEnd type="none" w="med" len="med"/>
                      <a:tailEnd type="none" w="med" len="med"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p:spPr>
                  <p:txBody>
                    <a:bodyPr lIns="72000" tIns="0" rIns="0" bIns="0"/>
                    <a:lstStyle/>
                    <a:p>
                      <a:pPr algn="ctr" defTabSz="911696" eaLnBrk="0" hangingPunct="0">
                        <a:defRPr/>
                      </a:pPr>
                      <a:endParaRPr lang="pt-BR" sz="1400" kern="0" dirty="0">
                        <a:solidFill>
                          <a:srgbClr val="FFFFFF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74" name="Flowchart: Terminator 90"/>
                  <p:cNvSpPr/>
                  <p:nvPr/>
                </p:nvSpPr>
                <p:spPr>
                  <a:xfrm>
                    <a:off x="3461587" y="3509855"/>
                    <a:ext cx="116185" cy="126279"/>
                  </a:xfrm>
                  <a:prstGeom prst="flowChartTerminator">
                    <a:avLst/>
                  </a:prstGeom>
                  <a:solidFill>
                    <a:srgbClr val="7030A0"/>
                  </a:solidFill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72000" tIns="0" rIns="0" bIns="0"/>
                  <a:lstStyle/>
                  <a:p>
                    <a:pPr algn="ctr" defTabSz="911696" eaLnBrk="0" hangingPunct="0">
                      <a:defRPr/>
                    </a:pPr>
                    <a:endParaRPr lang="pt-BR" sz="1400" kern="0" dirty="0" err="1">
                      <a:solidFill>
                        <a:prstClr val="black"/>
                      </a:solidFill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72" name="Rectangle 88"/>
                <p:cNvSpPr/>
                <p:nvPr/>
              </p:nvSpPr>
              <p:spPr>
                <a:xfrm flipH="1" flipV="1">
                  <a:off x="4460449" y="3893658"/>
                  <a:ext cx="117637" cy="79234"/>
                </a:xfrm>
                <a:prstGeom prst="rect">
                  <a:avLst/>
                </a:prstGeom>
                <a:solidFill>
                  <a:srgbClr val="E4D3B5"/>
                </a:solidFill>
                <a:ln w="12700" cap="flat" cmpd="sng" algn="ctr">
                  <a:solidFill>
                    <a:srgbClr val="E4D3B5">
                      <a:shade val="5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2" name="Group 95"/>
              <p:cNvGrpSpPr>
                <a:grpSpLocks/>
              </p:cNvGrpSpPr>
              <p:nvPr/>
            </p:nvGrpSpPr>
            <p:grpSpPr bwMode="auto">
              <a:xfrm>
                <a:off x="837979" y="2782625"/>
                <a:ext cx="936386" cy="804053"/>
                <a:chOff x="4010917" y="3636642"/>
                <a:chExt cx="928117" cy="836036"/>
              </a:xfrm>
            </p:grpSpPr>
            <p:grpSp>
              <p:nvGrpSpPr>
                <p:cNvPr id="163" name="Group 77"/>
                <p:cNvGrpSpPr>
                  <a:grpSpLocks/>
                </p:cNvGrpSpPr>
                <p:nvPr/>
              </p:nvGrpSpPr>
              <p:grpSpPr bwMode="auto">
                <a:xfrm>
                  <a:off x="4010917" y="3636642"/>
                  <a:ext cx="928117" cy="836036"/>
                  <a:chOff x="2887156" y="3438544"/>
                  <a:chExt cx="928117" cy="836036"/>
                </a:xfrm>
              </p:grpSpPr>
              <p:grpSp>
                <p:nvGrpSpPr>
                  <p:cNvPr id="165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2887156" y="3438544"/>
                    <a:ext cx="928117" cy="836036"/>
                    <a:chOff x="5094415" y="3447979"/>
                    <a:chExt cx="1176710" cy="836036"/>
                  </a:xfrm>
                </p:grpSpPr>
                <p:grpSp>
                  <p:nvGrpSpPr>
                    <p:cNvPr id="167" name="Group 3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094415" y="3447979"/>
                      <a:ext cx="1176710" cy="836036"/>
                      <a:chOff x="4117413" y="3406688"/>
                      <a:chExt cx="1176710" cy="836036"/>
                    </a:xfrm>
                  </p:grpSpPr>
                  <p:pic>
                    <p:nvPicPr>
                      <p:cNvPr id="169" name="Picture 2" descr="C:\Users\Serjao e Didi\AppData\Local\Microsoft\Windows\Temporary Internet Files\Content.IE5\VYO3YRE9\MC900434845[1]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455" y="3406688"/>
                        <a:ext cx="608646" cy="504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170" name="TextBox 103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117413" y="3858687"/>
                        <a:ext cx="1176710" cy="38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1pPr>
                        <a:lvl2pPr marL="742950" indent="-28575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2pPr>
                        <a:lvl3pPr marL="11430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3pPr>
                        <a:lvl4pPr marL="16002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4pPr>
                        <a:lvl5pPr marL="20574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5pPr>
                        <a:lvl6pPr marL="25146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6pPr>
                        <a:lvl7pPr marL="29718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7pPr>
                        <a:lvl8pPr marL="34290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8pPr>
                        <a:lvl9pPr marL="38862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9pPr>
                      </a:lstStyle>
                      <a:p>
                        <a:pPr algn="ctr" eaLnBrk="1" hangingPunct="1">
                          <a:defRPr/>
                        </a:pPr>
                        <a:r>
                          <a:rPr lang="pt-BR" sz="600" b="0" kern="0" dirty="0" err="1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Customer</a:t>
                        </a:r>
                        <a:r>
                          <a:rPr lang="pt-BR" sz="600" b="0" kern="0" dirty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 3</a:t>
                        </a:r>
                      </a:p>
                      <a:p>
                        <a:pPr algn="ctr" eaLnBrk="1" hangingPunct="1">
                          <a:defRPr/>
                        </a:pPr>
                        <a:r>
                          <a:rPr lang="pt-BR" sz="600" b="0" kern="0" dirty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Servidor </a:t>
                        </a:r>
                        <a:r>
                          <a:rPr lang="pt-BR" sz="600" b="0" kern="0" dirty="0" err="1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App</a:t>
                        </a:r>
                        <a:r>
                          <a:rPr lang="pt-BR" sz="600" b="0" kern="0" dirty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 e Banco</a:t>
                        </a:r>
                      </a:p>
                      <a:p>
                        <a:pPr algn="ctr" eaLnBrk="1" hangingPunct="1">
                          <a:defRPr/>
                        </a:pPr>
                        <a:r>
                          <a:rPr lang="pt-BR" sz="600" b="0" kern="0" dirty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Batch</a:t>
                        </a:r>
                      </a:p>
                    </p:txBody>
                  </p:sp>
                </p:grpSp>
                <p:sp>
                  <p:nvSpPr>
                    <p:cNvPr id="168" name="Flowchart: Magnetic Disk 101"/>
                    <p:cNvSpPr/>
                    <p:nvPr/>
                  </p:nvSpPr>
                  <p:spPr>
                    <a:xfrm>
                      <a:off x="5655132" y="3797220"/>
                      <a:ext cx="150987" cy="102756"/>
                    </a:xfrm>
                    <a:prstGeom prst="flowChartMagneticDisk">
                      <a:avLst/>
                    </a:prstGeom>
                    <a:gradFill rotWithShape="1">
                      <a:gsLst>
                        <a:gs pos="0">
                          <a:srgbClr val="00AFB2">
                            <a:satMod val="103000"/>
                            <a:lumMod val="102000"/>
                            <a:tint val="94000"/>
                          </a:srgbClr>
                        </a:gs>
                        <a:gs pos="50000">
                          <a:srgbClr val="00AFB2">
                            <a:satMod val="110000"/>
                            <a:lumMod val="100000"/>
                            <a:shade val="100000"/>
                          </a:srgbClr>
                        </a:gs>
                        <a:gs pos="100000">
                          <a:srgbClr val="00AFB2">
                            <a:lumMod val="99000"/>
                            <a:satMod val="120000"/>
                            <a:shade val="78000"/>
                          </a:srgbClr>
                        </a:gs>
                      </a:gsLst>
                      <a:lin ang="5400000" scaled="0"/>
                    </a:gradFill>
                    <a:ln>
                      <a:solidFill>
                        <a:srgbClr val="000000"/>
                      </a:solidFill>
                      <a:headEnd type="none" w="med" len="med"/>
                      <a:tailEnd type="none" w="med" len="med"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p:spPr>
                  <p:txBody>
                    <a:bodyPr lIns="72000" tIns="0" rIns="0" bIns="0"/>
                    <a:lstStyle/>
                    <a:p>
                      <a:pPr algn="ctr" defTabSz="911696" eaLnBrk="0" hangingPunct="0">
                        <a:defRPr/>
                      </a:pPr>
                      <a:endParaRPr lang="pt-BR" sz="1400" kern="0" dirty="0">
                        <a:solidFill>
                          <a:srgbClr val="FFFFFF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66" name="Flowchart: Terminator 99"/>
                  <p:cNvSpPr/>
                  <p:nvPr/>
                </p:nvSpPr>
                <p:spPr>
                  <a:xfrm>
                    <a:off x="3461587" y="3510466"/>
                    <a:ext cx="116185" cy="126279"/>
                  </a:xfrm>
                  <a:prstGeom prst="flowChartTerminator">
                    <a:avLst/>
                  </a:prstGeom>
                  <a:solidFill>
                    <a:srgbClr val="7030A0"/>
                  </a:solidFill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72000" tIns="0" rIns="0" bIns="0"/>
                  <a:lstStyle/>
                  <a:p>
                    <a:pPr algn="ctr" defTabSz="911696" eaLnBrk="0" hangingPunct="0">
                      <a:defRPr/>
                    </a:pPr>
                    <a:endParaRPr lang="pt-BR" sz="1400" kern="0" dirty="0" err="1">
                      <a:solidFill>
                        <a:prstClr val="black"/>
                      </a:solidFill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64" name="Rectangle 97"/>
                <p:cNvSpPr/>
                <p:nvPr/>
              </p:nvSpPr>
              <p:spPr>
                <a:xfrm flipH="1" flipV="1">
                  <a:off x="4460449" y="3894269"/>
                  <a:ext cx="117637" cy="79234"/>
                </a:xfrm>
                <a:prstGeom prst="rect">
                  <a:avLst/>
                </a:prstGeom>
                <a:solidFill>
                  <a:srgbClr val="E4D3B5"/>
                </a:solidFill>
                <a:ln w="12700" cap="flat" cmpd="sng" algn="ctr">
                  <a:solidFill>
                    <a:srgbClr val="E4D3B5">
                      <a:shade val="5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3" name="Rounded Rectangle 169"/>
              <p:cNvSpPr/>
              <p:nvPr/>
            </p:nvSpPr>
            <p:spPr>
              <a:xfrm flipH="1">
                <a:off x="1763328" y="1447995"/>
                <a:ext cx="46888" cy="3531526"/>
              </a:xfrm>
              <a:prstGeom prst="roundRect">
                <a:avLst/>
              </a:prstGeom>
              <a:gradFill rotWithShape="1">
                <a:gsLst>
                  <a:gs pos="0">
                    <a:srgbClr val="7570B3">
                      <a:lumMod val="110000"/>
                      <a:satMod val="105000"/>
                      <a:tint val="67000"/>
                    </a:srgbClr>
                  </a:gs>
                  <a:gs pos="50000">
                    <a:srgbClr val="7570B3">
                      <a:lumMod val="105000"/>
                      <a:satMod val="103000"/>
                      <a:tint val="73000"/>
                    </a:srgbClr>
                  </a:gs>
                  <a:gs pos="100000">
                    <a:srgbClr val="7570B3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570B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4" name="Left-Right Arrow 170"/>
              <p:cNvSpPr/>
              <p:nvPr/>
            </p:nvSpPr>
            <p:spPr>
              <a:xfrm>
                <a:off x="1518631" y="1631358"/>
                <a:ext cx="228579" cy="126211"/>
              </a:xfrm>
              <a:prstGeom prst="leftRightArrow">
                <a:avLst/>
              </a:prstGeom>
              <a:gradFill rotWithShape="1">
                <a:gsLst>
                  <a:gs pos="0">
                    <a:srgbClr val="7570B3">
                      <a:lumMod val="110000"/>
                      <a:satMod val="105000"/>
                      <a:tint val="67000"/>
                    </a:srgbClr>
                  </a:gs>
                  <a:gs pos="50000">
                    <a:srgbClr val="7570B3">
                      <a:lumMod val="105000"/>
                      <a:satMod val="103000"/>
                      <a:tint val="73000"/>
                    </a:srgbClr>
                  </a:gs>
                  <a:gs pos="100000">
                    <a:srgbClr val="7570B3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570B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5" name="Left-Right Arrow 171"/>
              <p:cNvSpPr/>
              <p:nvPr/>
            </p:nvSpPr>
            <p:spPr>
              <a:xfrm>
                <a:off x="1518631" y="2287417"/>
                <a:ext cx="228579" cy="127401"/>
              </a:xfrm>
              <a:prstGeom prst="leftRightArrow">
                <a:avLst/>
              </a:prstGeom>
              <a:gradFill rotWithShape="1">
                <a:gsLst>
                  <a:gs pos="0">
                    <a:srgbClr val="7570B3">
                      <a:lumMod val="110000"/>
                      <a:satMod val="105000"/>
                      <a:tint val="67000"/>
                    </a:srgbClr>
                  </a:gs>
                  <a:gs pos="50000">
                    <a:srgbClr val="7570B3">
                      <a:lumMod val="105000"/>
                      <a:satMod val="103000"/>
                      <a:tint val="73000"/>
                    </a:srgbClr>
                  </a:gs>
                  <a:gs pos="100000">
                    <a:srgbClr val="7570B3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570B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6" name="Left-Right Arrow 172"/>
              <p:cNvSpPr/>
              <p:nvPr/>
            </p:nvSpPr>
            <p:spPr>
              <a:xfrm>
                <a:off x="1518631" y="2980387"/>
                <a:ext cx="228579" cy="126211"/>
              </a:xfrm>
              <a:prstGeom prst="leftRightArrow">
                <a:avLst/>
              </a:prstGeom>
              <a:gradFill rotWithShape="1">
                <a:gsLst>
                  <a:gs pos="0">
                    <a:srgbClr val="7570B3">
                      <a:lumMod val="110000"/>
                      <a:satMod val="105000"/>
                      <a:tint val="67000"/>
                    </a:srgbClr>
                  </a:gs>
                  <a:gs pos="50000">
                    <a:srgbClr val="7570B3">
                      <a:lumMod val="105000"/>
                      <a:satMod val="103000"/>
                      <a:tint val="73000"/>
                    </a:srgbClr>
                  </a:gs>
                  <a:gs pos="100000">
                    <a:srgbClr val="7570B3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570B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7" name="Left-Right Arrow 173"/>
              <p:cNvSpPr/>
              <p:nvPr/>
            </p:nvSpPr>
            <p:spPr>
              <a:xfrm>
                <a:off x="1518631" y="3754322"/>
                <a:ext cx="228579" cy="126211"/>
              </a:xfrm>
              <a:prstGeom prst="leftRightArrow">
                <a:avLst/>
              </a:prstGeom>
              <a:gradFill rotWithShape="1">
                <a:gsLst>
                  <a:gs pos="0">
                    <a:srgbClr val="7570B3">
                      <a:lumMod val="110000"/>
                      <a:satMod val="105000"/>
                      <a:tint val="67000"/>
                    </a:srgbClr>
                  </a:gs>
                  <a:gs pos="50000">
                    <a:srgbClr val="7570B3">
                      <a:lumMod val="105000"/>
                      <a:satMod val="103000"/>
                      <a:tint val="73000"/>
                    </a:srgbClr>
                  </a:gs>
                  <a:gs pos="100000">
                    <a:srgbClr val="7570B3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570B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8" name="Left-Right Arrow 174"/>
              <p:cNvSpPr/>
              <p:nvPr/>
            </p:nvSpPr>
            <p:spPr>
              <a:xfrm>
                <a:off x="1518631" y="4516351"/>
                <a:ext cx="228579" cy="126211"/>
              </a:xfrm>
              <a:prstGeom prst="leftRightArrow">
                <a:avLst/>
              </a:prstGeom>
              <a:gradFill rotWithShape="1">
                <a:gsLst>
                  <a:gs pos="0">
                    <a:srgbClr val="7570B3">
                      <a:lumMod val="110000"/>
                      <a:satMod val="105000"/>
                      <a:tint val="67000"/>
                    </a:srgbClr>
                  </a:gs>
                  <a:gs pos="50000">
                    <a:srgbClr val="7570B3">
                      <a:lumMod val="105000"/>
                      <a:satMod val="103000"/>
                      <a:tint val="73000"/>
                    </a:srgbClr>
                  </a:gs>
                  <a:gs pos="100000">
                    <a:srgbClr val="7570B3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570B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grpSp>
            <p:nvGrpSpPr>
              <p:cNvPr id="129" name="Group 176"/>
              <p:cNvGrpSpPr>
                <a:grpSpLocks/>
              </p:cNvGrpSpPr>
              <p:nvPr/>
            </p:nvGrpSpPr>
            <p:grpSpPr bwMode="auto">
              <a:xfrm>
                <a:off x="2263642" y="1635647"/>
                <a:ext cx="936386" cy="835371"/>
                <a:chOff x="1985051" y="2571750"/>
                <a:chExt cx="928117" cy="868600"/>
              </a:xfrm>
            </p:grpSpPr>
            <p:grpSp>
              <p:nvGrpSpPr>
                <p:cNvPr id="155" name="Group 63"/>
                <p:cNvGrpSpPr>
                  <a:grpSpLocks/>
                </p:cNvGrpSpPr>
                <p:nvPr/>
              </p:nvGrpSpPr>
              <p:grpSpPr bwMode="auto">
                <a:xfrm>
                  <a:off x="1985051" y="2571750"/>
                  <a:ext cx="928117" cy="868600"/>
                  <a:chOff x="4027362" y="2934488"/>
                  <a:chExt cx="928117" cy="868600"/>
                </a:xfrm>
              </p:grpSpPr>
              <p:pic>
                <p:nvPicPr>
                  <p:cNvPr id="157" name="Picture 2" descr="C:\Users\Serjao e Didi\AppData\Local\Microsoft\Windows\Temporary Internet Files\Content.IE5\VYO3YRE9\MC900434845[1].png"/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72759" y="2934488"/>
                    <a:ext cx="480065" cy="5040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8" name="Flowchart: Terminator 62"/>
                  <p:cNvSpPr/>
                  <p:nvPr/>
                </p:nvSpPr>
                <p:spPr>
                  <a:xfrm>
                    <a:off x="4623603" y="2968407"/>
                    <a:ext cx="114732" cy="127517"/>
                  </a:xfrm>
                  <a:prstGeom prst="flowChartTerminator">
                    <a:avLst/>
                  </a:prstGeom>
                  <a:solidFill>
                    <a:srgbClr val="7030A0"/>
                  </a:solidFill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72000" tIns="0" rIns="0" bIns="0"/>
                  <a:lstStyle/>
                  <a:p>
                    <a:pPr algn="ctr" defTabSz="911696" eaLnBrk="0" hangingPunct="0">
                      <a:defRPr/>
                    </a:pPr>
                    <a:endParaRPr lang="pt-BR" sz="1400" kern="0" dirty="0" err="1">
                      <a:solidFill>
                        <a:prstClr val="black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9" name="Flowchart: Magnetic Disk 64"/>
                  <p:cNvSpPr/>
                  <p:nvPr/>
                </p:nvSpPr>
                <p:spPr>
                  <a:xfrm>
                    <a:off x="4519037" y="3282867"/>
                    <a:ext cx="119090" cy="102756"/>
                  </a:xfrm>
                  <a:prstGeom prst="flowChartMagneticDisk">
                    <a:avLst/>
                  </a:prstGeom>
                  <a:gradFill rotWithShape="1">
                    <a:gsLst>
                      <a:gs pos="0">
                        <a:srgbClr val="00AFB2">
                          <a:satMod val="103000"/>
                          <a:lumMod val="102000"/>
                          <a:tint val="94000"/>
                        </a:srgbClr>
                      </a:gs>
                      <a:gs pos="50000">
                        <a:srgbClr val="00AFB2">
                          <a:satMod val="110000"/>
                          <a:lumMod val="100000"/>
                          <a:shade val="100000"/>
                        </a:srgbClr>
                      </a:gs>
                      <a:gs pos="100000">
                        <a:srgbClr val="00AFB2">
                          <a:lumMod val="99000"/>
                          <a:satMod val="120000"/>
                          <a:shade val="78000"/>
                        </a:srgbClr>
                      </a:gs>
                    </a:gsLst>
                    <a:lin ang="5400000" scaled="0"/>
                  </a:gradFill>
                  <a:ln>
                    <a:solidFill>
                      <a:srgbClr val="000000"/>
                    </a:solidFill>
                    <a:headEnd type="none" w="med" len="med"/>
                    <a:tailEnd type="none" w="med" len="med"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p:spPr>
                <p:txBody>
                  <a:bodyPr lIns="72000" tIns="0" rIns="0" bIns="0"/>
                  <a:lstStyle/>
                  <a:p>
                    <a:pPr algn="ctr" defTabSz="911696" eaLnBrk="0" hangingPunct="0">
                      <a:defRPr/>
                    </a:pPr>
                    <a:endParaRPr lang="pt-BR" sz="1400" kern="0" dirty="0">
                      <a:solidFill>
                        <a:srgbClr val="FFFFFF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0" name="Flowchart: Magnetic Disk 65"/>
                  <p:cNvSpPr/>
                  <p:nvPr/>
                </p:nvSpPr>
                <p:spPr>
                  <a:xfrm>
                    <a:off x="4519037" y="3180110"/>
                    <a:ext cx="119090" cy="102757"/>
                  </a:xfrm>
                  <a:prstGeom prst="flowChartMagneticDisk">
                    <a:avLst/>
                  </a:prstGeom>
                  <a:gradFill rotWithShape="1">
                    <a:gsLst>
                      <a:gs pos="0">
                        <a:srgbClr val="00AFB2">
                          <a:satMod val="103000"/>
                          <a:lumMod val="102000"/>
                          <a:tint val="94000"/>
                        </a:srgbClr>
                      </a:gs>
                      <a:gs pos="50000">
                        <a:srgbClr val="00AFB2">
                          <a:satMod val="110000"/>
                          <a:lumMod val="100000"/>
                          <a:shade val="100000"/>
                        </a:srgbClr>
                      </a:gs>
                      <a:gs pos="100000">
                        <a:srgbClr val="00AFB2">
                          <a:lumMod val="99000"/>
                          <a:satMod val="120000"/>
                          <a:shade val="78000"/>
                        </a:srgbClr>
                      </a:gs>
                    </a:gsLst>
                    <a:lin ang="5400000" scaled="0"/>
                  </a:gradFill>
                  <a:ln>
                    <a:solidFill>
                      <a:srgbClr val="000000"/>
                    </a:solidFill>
                    <a:headEnd type="none" w="med" len="med"/>
                    <a:tailEnd type="none" w="med" len="med"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p:spPr>
                <p:txBody>
                  <a:bodyPr lIns="72000" tIns="0" rIns="0" bIns="0"/>
                  <a:lstStyle/>
                  <a:p>
                    <a:pPr algn="ctr" defTabSz="911696" eaLnBrk="0" hangingPunct="0">
                      <a:defRPr/>
                    </a:pPr>
                    <a:endParaRPr lang="pt-BR" sz="1400" kern="0" dirty="0">
                      <a:solidFill>
                        <a:srgbClr val="FFFFFF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1" name="Rectangle 66"/>
                  <p:cNvSpPr/>
                  <p:nvPr/>
                </p:nvSpPr>
                <p:spPr>
                  <a:xfrm flipH="1" flipV="1">
                    <a:off x="4659911" y="3249439"/>
                    <a:ext cx="116185" cy="77996"/>
                  </a:xfrm>
                  <a:prstGeom prst="rect">
                    <a:avLst/>
                  </a:prstGeom>
                  <a:solidFill>
                    <a:srgbClr val="E4D3B5"/>
                  </a:solidFill>
                  <a:ln w="12700" cap="flat" cmpd="sng" algn="ctr">
                    <a:solidFill>
                      <a:srgbClr val="E4D3B5">
                        <a:shade val="50000"/>
                      </a:srgb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72000" tIns="0" rIns="0" bIns="0"/>
                  <a:lstStyle/>
                  <a:p>
                    <a:pPr algn="ctr" defTabSz="911696" eaLnBrk="0" hangingPunct="0">
                      <a:defRPr/>
                    </a:pPr>
                    <a:endParaRPr lang="pt-BR" sz="1400" kern="0" dirty="0">
                      <a:solidFill>
                        <a:srgbClr val="FFFFFF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2" name="TextBox 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27362" y="3419051"/>
                    <a:ext cx="928117" cy="3840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defTabSz="534988" eaLnBrk="0" hangingPunct="0">
                      <a:defRPr sz="1100" b="1">
                        <a:solidFill>
                          <a:schemeClr val="bg1"/>
                        </a:solidFill>
                        <a:latin typeface="Lucida Sans Unicode" pitchFamily="34" charset="0"/>
                      </a:defRPr>
                    </a:lvl1pPr>
                    <a:lvl2pPr marL="742950" indent="-285750" defTabSz="534988" eaLnBrk="0" hangingPunct="0">
                      <a:defRPr sz="1100" b="1">
                        <a:solidFill>
                          <a:schemeClr val="bg1"/>
                        </a:solidFill>
                        <a:latin typeface="Lucida Sans Unicode" pitchFamily="34" charset="0"/>
                      </a:defRPr>
                    </a:lvl2pPr>
                    <a:lvl3pPr marL="1143000" indent="-228600" defTabSz="534988" eaLnBrk="0" hangingPunct="0">
                      <a:defRPr sz="1100" b="1">
                        <a:solidFill>
                          <a:schemeClr val="bg1"/>
                        </a:solidFill>
                        <a:latin typeface="Lucida Sans Unicode" pitchFamily="34" charset="0"/>
                      </a:defRPr>
                    </a:lvl3pPr>
                    <a:lvl4pPr marL="1600200" indent="-228600" defTabSz="534988" eaLnBrk="0" hangingPunct="0">
                      <a:defRPr sz="1100" b="1">
                        <a:solidFill>
                          <a:schemeClr val="bg1"/>
                        </a:solidFill>
                        <a:latin typeface="Lucida Sans Unicode" pitchFamily="34" charset="0"/>
                      </a:defRPr>
                    </a:lvl4pPr>
                    <a:lvl5pPr marL="2057400" indent="-228600" defTabSz="534988" eaLnBrk="0" hangingPunct="0">
                      <a:defRPr sz="1100" b="1">
                        <a:solidFill>
                          <a:schemeClr val="bg1"/>
                        </a:solidFill>
                        <a:latin typeface="Lucida Sans Unicode" pitchFamily="34" charset="0"/>
                      </a:defRPr>
                    </a:lvl5pPr>
                    <a:lvl6pPr marL="2514600" indent="-228600" defTabSz="534988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00" b="1">
                        <a:solidFill>
                          <a:schemeClr val="bg1"/>
                        </a:solidFill>
                        <a:latin typeface="Lucida Sans Unicode" pitchFamily="34" charset="0"/>
                      </a:defRPr>
                    </a:lvl6pPr>
                    <a:lvl7pPr marL="2971800" indent="-228600" defTabSz="534988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00" b="1">
                        <a:solidFill>
                          <a:schemeClr val="bg1"/>
                        </a:solidFill>
                        <a:latin typeface="Lucida Sans Unicode" pitchFamily="34" charset="0"/>
                      </a:defRPr>
                    </a:lvl7pPr>
                    <a:lvl8pPr marL="3429000" indent="-228600" defTabSz="534988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00" b="1">
                        <a:solidFill>
                          <a:schemeClr val="bg1"/>
                        </a:solidFill>
                        <a:latin typeface="Lucida Sans Unicode" pitchFamily="34" charset="0"/>
                      </a:defRPr>
                    </a:lvl8pPr>
                    <a:lvl9pPr marL="3886200" indent="-228600" defTabSz="534988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00" b="1">
                        <a:solidFill>
                          <a:schemeClr val="bg1"/>
                        </a:solidFill>
                        <a:latin typeface="Lucida Sans Unicode" pitchFamily="34" charset="0"/>
                      </a:defRPr>
                    </a:lvl9pPr>
                  </a:lstStyle>
                  <a:p>
                    <a:pPr algn="ctr" eaLnBrk="1" hangingPunct="1">
                      <a:defRPr/>
                    </a:pPr>
                    <a:r>
                      <a:rPr lang="pt-BR" sz="600" b="0" kern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rPr>
                      <a:t>Catálogo e ATF</a:t>
                    </a:r>
                  </a:p>
                  <a:p>
                    <a:pPr algn="ctr" eaLnBrk="1" hangingPunct="1">
                      <a:defRPr/>
                    </a:pPr>
                    <a:r>
                      <a:rPr lang="pt-BR" sz="600" b="0" kern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rPr>
                      <a:t>Servidor App e Banco</a:t>
                    </a:r>
                  </a:p>
                  <a:p>
                    <a:pPr algn="ctr" eaLnBrk="1" hangingPunct="1">
                      <a:defRPr/>
                    </a:pPr>
                    <a:r>
                      <a:rPr lang="pt-BR" sz="600" b="0" kern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rPr>
                      <a:t>Batch e on-line</a:t>
                    </a:r>
                  </a:p>
                </p:txBody>
              </p:sp>
            </p:grpSp>
            <p:sp>
              <p:nvSpPr>
                <p:cNvPr id="156" name="Left-Right Arrow 175"/>
                <p:cNvSpPr/>
                <p:nvPr/>
              </p:nvSpPr>
              <p:spPr>
                <a:xfrm>
                  <a:off x="2019247" y="2964698"/>
                  <a:ext cx="228013" cy="131231"/>
                </a:xfrm>
                <a:prstGeom prst="leftRightArrow">
                  <a:avLst/>
                </a:prstGeom>
                <a:gradFill rotWithShape="1">
                  <a:gsLst>
                    <a:gs pos="0">
                      <a:srgbClr val="7570B3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7570B3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7570B3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7570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30" name="Group 182"/>
              <p:cNvGrpSpPr>
                <a:grpSpLocks/>
              </p:cNvGrpSpPr>
              <p:nvPr/>
            </p:nvGrpSpPr>
            <p:grpSpPr bwMode="auto">
              <a:xfrm>
                <a:off x="2262977" y="4000791"/>
                <a:ext cx="795631" cy="607242"/>
                <a:chOff x="2105784" y="3848764"/>
                <a:chExt cx="788604" cy="631397"/>
              </a:xfrm>
            </p:grpSpPr>
            <p:sp>
              <p:nvSpPr>
                <p:cNvPr id="152" name="Cloud 177"/>
                <p:cNvSpPr/>
                <p:nvPr/>
              </p:nvSpPr>
              <p:spPr>
                <a:xfrm>
                  <a:off x="2281514" y="3848764"/>
                  <a:ext cx="612874" cy="631397"/>
                </a:xfrm>
                <a:prstGeom prst="cloud">
                  <a:avLst/>
                </a:prstGeom>
                <a:gradFill rotWithShape="1">
                  <a:gsLst>
                    <a:gs pos="0">
                      <a:srgbClr val="FEBE10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FEBE10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FEBE10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FEBE1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6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Left-Right Arrow 178"/>
                <p:cNvSpPr/>
                <p:nvPr/>
              </p:nvSpPr>
              <p:spPr>
                <a:xfrm>
                  <a:off x="2105784" y="3878477"/>
                  <a:ext cx="226560" cy="131232"/>
                </a:xfrm>
                <a:prstGeom prst="leftRightArrow">
                  <a:avLst/>
                </a:prstGeom>
                <a:gradFill rotWithShape="1">
                  <a:gsLst>
                    <a:gs pos="0">
                      <a:srgbClr val="7570B3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7570B3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7570B3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7570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4" name="TextBox 179"/>
                <p:cNvSpPr txBox="1">
                  <a:spLocks noChangeArrowheads="1"/>
                </p:cNvSpPr>
                <p:nvPr/>
              </p:nvSpPr>
              <p:spPr bwMode="auto">
                <a:xfrm>
                  <a:off x="2287970" y="4001043"/>
                  <a:ext cx="573838" cy="3200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defTabSz="534988" eaLnBrk="0" hangingPunct="0">
                    <a:defRPr sz="1100" b="1">
                      <a:solidFill>
                        <a:schemeClr val="bg1"/>
                      </a:solidFill>
                      <a:latin typeface="Lucida Sans Unicode" pitchFamily="34" charset="0"/>
                    </a:defRPr>
                  </a:lvl1pPr>
                  <a:lvl2pPr marL="742950" indent="-285750" defTabSz="534988" eaLnBrk="0" hangingPunct="0">
                    <a:defRPr sz="1100" b="1">
                      <a:solidFill>
                        <a:schemeClr val="bg1"/>
                      </a:solidFill>
                      <a:latin typeface="Lucida Sans Unicode" pitchFamily="34" charset="0"/>
                    </a:defRPr>
                  </a:lvl2pPr>
                  <a:lvl3pPr marL="1143000" indent="-228600" defTabSz="534988" eaLnBrk="0" hangingPunct="0">
                    <a:defRPr sz="1100" b="1">
                      <a:solidFill>
                        <a:schemeClr val="bg1"/>
                      </a:solidFill>
                      <a:latin typeface="Lucida Sans Unicode" pitchFamily="34" charset="0"/>
                    </a:defRPr>
                  </a:lvl3pPr>
                  <a:lvl4pPr marL="1600200" indent="-228600" defTabSz="534988" eaLnBrk="0" hangingPunct="0">
                    <a:defRPr sz="1100" b="1">
                      <a:solidFill>
                        <a:schemeClr val="bg1"/>
                      </a:solidFill>
                      <a:latin typeface="Lucida Sans Unicode" pitchFamily="34" charset="0"/>
                    </a:defRPr>
                  </a:lvl4pPr>
                  <a:lvl5pPr marL="2057400" indent="-228600" defTabSz="534988" eaLnBrk="0" hangingPunct="0">
                    <a:defRPr sz="1100" b="1">
                      <a:solidFill>
                        <a:schemeClr val="bg1"/>
                      </a:solidFill>
                      <a:latin typeface="Lucida Sans Unicode" pitchFamily="34" charset="0"/>
                    </a:defRPr>
                  </a:lvl5pPr>
                  <a:lvl6pPr marL="2514600" indent="-228600" defTabSz="534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b="1">
                      <a:solidFill>
                        <a:schemeClr val="bg1"/>
                      </a:solidFill>
                      <a:latin typeface="Lucida Sans Unicode" pitchFamily="34" charset="0"/>
                    </a:defRPr>
                  </a:lvl6pPr>
                  <a:lvl7pPr marL="2971800" indent="-228600" defTabSz="534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b="1">
                      <a:solidFill>
                        <a:schemeClr val="bg1"/>
                      </a:solidFill>
                      <a:latin typeface="Lucida Sans Unicode" pitchFamily="34" charset="0"/>
                    </a:defRPr>
                  </a:lvl7pPr>
                  <a:lvl8pPr marL="3429000" indent="-228600" defTabSz="534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b="1">
                      <a:solidFill>
                        <a:schemeClr val="bg1"/>
                      </a:solidFill>
                      <a:latin typeface="Lucida Sans Unicode" pitchFamily="34" charset="0"/>
                    </a:defRPr>
                  </a:lvl8pPr>
                  <a:lvl9pPr marL="3886200" indent="-228600" defTabSz="534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b="1">
                      <a:solidFill>
                        <a:schemeClr val="bg1"/>
                      </a:solidFill>
                      <a:latin typeface="Lucida Sans Unicode" pitchFamily="34" charset="0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pt-BR" sz="700" kern="0">
                      <a:solidFill>
                        <a:srgbClr val="000000"/>
                      </a:solidFill>
                      <a:latin typeface="Arial" charset="0"/>
                      <a:cs typeface="Arial" charset="0"/>
                    </a:rPr>
                    <a:t>Outros</a:t>
                  </a:r>
                </a:p>
                <a:p>
                  <a:pPr algn="ctr" eaLnBrk="1" hangingPunct="1">
                    <a:defRPr/>
                  </a:pPr>
                  <a:r>
                    <a:rPr lang="pt-BR" sz="700" kern="0">
                      <a:solidFill>
                        <a:srgbClr val="000000"/>
                      </a:solidFill>
                      <a:latin typeface="Arial" charset="0"/>
                      <a:cs typeface="Arial" charset="0"/>
                    </a:rPr>
                    <a:t>Sistemas</a:t>
                  </a:r>
                </a:p>
              </p:txBody>
            </p:sp>
          </p:grpSp>
          <p:grpSp>
            <p:nvGrpSpPr>
              <p:cNvPr id="131" name="Group 223"/>
              <p:cNvGrpSpPr>
                <a:grpSpLocks/>
              </p:cNvGrpSpPr>
              <p:nvPr/>
            </p:nvGrpSpPr>
            <p:grpSpPr bwMode="auto">
              <a:xfrm>
                <a:off x="2419760" y="2493403"/>
                <a:ext cx="638849" cy="1429994"/>
                <a:chOff x="2282669" y="2281415"/>
                <a:chExt cx="633207" cy="1486876"/>
              </a:xfrm>
            </p:grpSpPr>
            <p:sp>
              <p:nvSpPr>
                <p:cNvPr id="144" name="Can 180"/>
                <p:cNvSpPr/>
                <p:nvPr/>
              </p:nvSpPr>
              <p:spPr>
                <a:xfrm>
                  <a:off x="2650103" y="2642920"/>
                  <a:ext cx="265773" cy="731677"/>
                </a:xfrm>
                <a:prstGeom prst="can">
                  <a:avLst/>
                </a:prstGeom>
                <a:solidFill>
                  <a:srgbClr val="F2F2F2"/>
                </a:solidFill>
                <a:ln w="12700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5" name="Can 181"/>
                <p:cNvSpPr/>
                <p:nvPr/>
              </p:nvSpPr>
              <p:spPr>
                <a:xfrm>
                  <a:off x="2282669" y="2651586"/>
                  <a:ext cx="258511" cy="730439"/>
                </a:xfrm>
                <a:prstGeom prst="can">
                  <a:avLst/>
                </a:prstGeom>
                <a:solidFill>
                  <a:srgbClr val="F2F2F2"/>
                </a:solidFill>
                <a:ln w="12700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Up-Down Arrow 185"/>
                <p:cNvSpPr/>
                <p:nvPr/>
              </p:nvSpPr>
              <p:spPr>
                <a:xfrm>
                  <a:off x="2303001" y="2281415"/>
                  <a:ext cx="214942" cy="321888"/>
                </a:xfrm>
                <a:prstGeom prst="upDownArrow">
                  <a:avLst/>
                </a:prstGeom>
                <a:gradFill rotWithShape="1">
                  <a:gsLst>
                    <a:gs pos="0">
                      <a:srgbClr val="7570B3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7570B3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7570B3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7570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Up-Down Arrow 186"/>
                <p:cNvSpPr/>
                <p:nvPr/>
              </p:nvSpPr>
              <p:spPr>
                <a:xfrm>
                  <a:off x="2667531" y="2283891"/>
                  <a:ext cx="216395" cy="320651"/>
                </a:xfrm>
                <a:prstGeom prst="upDownArrow">
                  <a:avLst/>
                </a:prstGeom>
                <a:gradFill rotWithShape="1">
                  <a:gsLst>
                    <a:gs pos="0">
                      <a:srgbClr val="7570B3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7570B3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7570B3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7570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Up-Down Arrow 187"/>
                <p:cNvSpPr/>
                <p:nvPr/>
              </p:nvSpPr>
              <p:spPr>
                <a:xfrm>
                  <a:off x="2300096" y="3446403"/>
                  <a:ext cx="216394" cy="321888"/>
                </a:xfrm>
                <a:prstGeom prst="upDownArrow">
                  <a:avLst/>
                </a:prstGeom>
                <a:gradFill rotWithShape="1">
                  <a:gsLst>
                    <a:gs pos="0">
                      <a:srgbClr val="7570B3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7570B3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7570B3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7570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Up-Down Arrow 188"/>
                <p:cNvSpPr/>
                <p:nvPr/>
              </p:nvSpPr>
              <p:spPr>
                <a:xfrm>
                  <a:off x="2660270" y="3436498"/>
                  <a:ext cx="214942" cy="320650"/>
                </a:xfrm>
                <a:prstGeom prst="upDownArrow">
                  <a:avLst/>
                </a:prstGeom>
                <a:gradFill rotWithShape="1">
                  <a:gsLst>
                    <a:gs pos="0">
                      <a:srgbClr val="7570B3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7570B3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7570B3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7570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" name="TextBox 144"/>
                <p:cNvSpPr txBox="1"/>
                <p:nvPr/>
              </p:nvSpPr>
              <p:spPr>
                <a:xfrm rot="16200000">
                  <a:off x="2185824" y="2927386"/>
                  <a:ext cx="442043" cy="213522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defTabSz="455849">
                    <a:defRPr/>
                  </a:pPr>
                  <a:r>
                    <a:rPr lang="pt-BR" sz="800" kern="0" dirty="0">
                      <a:solidFill>
                        <a:prstClr val="black"/>
                      </a:solidFill>
                      <a:cs typeface="Arial" panose="020B0604020202020204" pitchFamily="34" charset="0"/>
                    </a:rPr>
                    <a:t>Vítria</a:t>
                  </a:r>
                </a:p>
              </p:txBody>
            </p:sp>
            <p:sp>
              <p:nvSpPr>
                <p:cNvPr id="151" name="TextBox 145"/>
                <p:cNvSpPr txBox="1"/>
                <p:nvPr/>
              </p:nvSpPr>
              <p:spPr>
                <a:xfrm rot="16200000">
                  <a:off x="2591148" y="2927386"/>
                  <a:ext cx="383705" cy="213522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defTabSz="455849">
                    <a:defRPr/>
                  </a:pPr>
                  <a:r>
                    <a:rPr lang="pt-BR" sz="800" kern="0" dirty="0">
                      <a:solidFill>
                        <a:prstClr val="black"/>
                      </a:solidFill>
                      <a:cs typeface="Arial" panose="020B0604020202020204" pitchFamily="34" charset="0"/>
                    </a:rPr>
                    <a:t>Soa</a:t>
                  </a:r>
                </a:p>
              </p:txBody>
            </p:sp>
          </p:grpSp>
          <p:sp>
            <p:nvSpPr>
              <p:cNvPr id="132" name="Rounded Rectangle 259"/>
              <p:cNvSpPr/>
              <p:nvPr/>
            </p:nvSpPr>
            <p:spPr>
              <a:xfrm>
                <a:off x="107595" y="1111036"/>
                <a:ext cx="3232343" cy="3947070"/>
              </a:xfrm>
              <a:prstGeom prst="roundRect">
                <a:avLst>
                  <a:gd name="adj" fmla="val 289"/>
                </a:avLst>
              </a:prstGeom>
              <a:noFill/>
              <a:ln w="9525" cap="flat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33" name="Rectangle 262"/>
              <p:cNvSpPr/>
              <p:nvPr/>
            </p:nvSpPr>
            <p:spPr>
              <a:xfrm>
                <a:off x="381596" y="1014591"/>
                <a:ext cx="1365614" cy="244088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r>
                  <a:rPr lang="pt-BR" sz="1200" i="1" kern="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Arquitetura </a:t>
                </a:r>
                <a:r>
                  <a:rPr lang="pt-BR" sz="1000" i="1" kern="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Atual</a:t>
                </a:r>
                <a:r>
                  <a:rPr lang="pt-BR" sz="1200" i="1" kern="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</a:t>
                </a:r>
              </a:p>
            </p:txBody>
          </p:sp>
          <p:sp>
            <p:nvSpPr>
              <p:cNvPr id="134" name="Can 362"/>
              <p:cNvSpPr/>
              <p:nvPr/>
            </p:nvSpPr>
            <p:spPr>
              <a:xfrm>
                <a:off x="2084218" y="1984987"/>
                <a:ext cx="153852" cy="2184878"/>
              </a:xfrm>
              <a:prstGeom prst="can">
                <a:avLst/>
              </a:prstGeom>
              <a:solidFill>
                <a:srgbClr val="F2F2F2"/>
              </a:solidFill>
              <a:ln w="12700" cap="flat" cmpd="sng" algn="ctr">
                <a:solidFill>
                  <a:srgbClr val="F2F2F2">
                    <a:shade val="5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35" name="TextBox 363"/>
              <p:cNvSpPr txBox="1"/>
              <p:nvPr/>
            </p:nvSpPr>
            <p:spPr>
              <a:xfrm rot="16200000">
                <a:off x="1812474" y="3010789"/>
                <a:ext cx="694447" cy="215424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defTabSz="455849">
                  <a:defRPr/>
                </a:pPr>
                <a:r>
                  <a:rPr lang="pt-BR" sz="800" kern="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Informática</a:t>
                </a:r>
              </a:p>
            </p:txBody>
          </p:sp>
          <p:pic>
            <p:nvPicPr>
              <p:cNvPr id="136" name="Picture 4" descr="C:\Users\Serjao e Didi\AppData\Local\Microsoft\Windows\Temporary Internet Files\Content.IE5\VYO3YRE9\MC900371374[1].wmf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3586" y="4470412"/>
                <a:ext cx="261299" cy="96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7" name="Picture 3" descr="C:\Users\Serjao e Didi\AppData\Local\Microsoft\Windows\Temporary Internet Files\Content.IE5\QHM5YJ43\MC900431535[1]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2451" y="4254512"/>
                <a:ext cx="235546" cy="106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8" name="Left-Right Arrow 366"/>
              <p:cNvSpPr/>
              <p:nvPr/>
            </p:nvSpPr>
            <p:spPr>
              <a:xfrm>
                <a:off x="1824869" y="4373471"/>
                <a:ext cx="564121" cy="70249"/>
              </a:xfrm>
              <a:prstGeom prst="leftRightArrow">
                <a:avLst/>
              </a:prstGeom>
              <a:gradFill rotWithShape="1">
                <a:gsLst>
                  <a:gs pos="0">
                    <a:srgbClr val="7570B3">
                      <a:lumMod val="110000"/>
                      <a:satMod val="105000"/>
                      <a:tint val="67000"/>
                    </a:srgbClr>
                  </a:gs>
                  <a:gs pos="50000">
                    <a:srgbClr val="7570B3">
                      <a:lumMod val="105000"/>
                      <a:satMod val="103000"/>
                      <a:tint val="73000"/>
                    </a:srgbClr>
                  </a:gs>
                  <a:gs pos="100000">
                    <a:srgbClr val="7570B3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570B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39" name="Left-Right Arrow 367"/>
              <p:cNvSpPr/>
              <p:nvPr/>
            </p:nvSpPr>
            <p:spPr>
              <a:xfrm>
                <a:off x="1824869" y="2802977"/>
                <a:ext cx="228579" cy="126211"/>
              </a:xfrm>
              <a:prstGeom prst="leftRightArrow">
                <a:avLst/>
              </a:prstGeom>
              <a:gradFill rotWithShape="1">
                <a:gsLst>
                  <a:gs pos="0">
                    <a:srgbClr val="7570B3">
                      <a:lumMod val="110000"/>
                      <a:satMod val="105000"/>
                      <a:tint val="67000"/>
                    </a:srgbClr>
                  </a:gs>
                  <a:gs pos="50000">
                    <a:srgbClr val="7570B3">
                      <a:lumMod val="105000"/>
                      <a:satMod val="103000"/>
                      <a:tint val="73000"/>
                    </a:srgbClr>
                  </a:gs>
                  <a:gs pos="100000">
                    <a:srgbClr val="7570B3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570B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pic>
            <p:nvPicPr>
              <p:cNvPr id="140" name="Picture 4" descr="C:\Users\Serjao e Didi\AppData\Local\Microsoft\Windows\Temporary Internet Files\Content.IE5\VYO3YRE9\MC900371374[1].wmf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1276" y="1828835"/>
                <a:ext cx="261299" cy="96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" name="Picture 3" descr="C:\Users\Serjao e Didi\AppData\Local\Microsoft\Windows\Temporary Internet Files\Content.IE5\QHM5YJ43\MC900431535[1]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0141" y="1612935"/>
                <a:ext cx="235546" cy="106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2" name="Left-Right Arrow 370"/>
              <p:cNvSpPr/>
              <p:nvPr/>
            </p:nvSpPr>
            <p:spPr>
              <a:xfrm>
                <a:off x="1852708" y="1732565"/>
                <a:ext cx="657898" cy="70249"/>
              </a:xfrm>
              <a:prstGeom prst="leftRightArrow">
                <a:avLst/>
              </a:prstGeom>
              <a:gradFill rotWithShape="1">
                <a:gsLst>
                  <a:gs pos="0">
                    <a:srgbClr val="7570B3">
                      <a:lumMod val="110000"/>
                      <a:satMod val="105000"/>
                      <a:tint val="67000"/>
                    </a:srgbClr>
                  </a:gs>
                  <a:gs pos="50000">
                    <a:srgbClr val="7570B3">
                      <a:lumMod val="105000"/>
                      <a:satMod val="103000"/>
                      <a:tint val="73000"/>
                    </a:srgbClr>
                  </a:gs>
                  <a:gs pos="100000">
                    <a:srgbClr val="7570B3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570B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3" name="Oval 373"/>
              <p:cNvSpPr/>
              <p:nvPr/>
            </p:nvSpPr>
            <p:spPr>
              <a:xfrm>
                <a:off x="2878384" y="1787336"/>
                <a:ext cx="123081" cy="136927"/>
              </a:xfrm>
              <a:prstGeom prst="ellipse">
                <a:avLst/>
              </a:prstGeom>
              <a:solidFill>
                <a:srgbClr val="00B050"/>
              </a:solidFill>
              <a:ln w="9525" cap="flat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4" name="Seta para cima 113"/>
            <p:cNvSpPr/>
            <p:nvPr/>
          </p:nvSpPr>
          <p:spPr>
            <a:xfrm rot="10800000">
              <a:off x="3851952" y="1746853"/>
              <a:ext cx="86449" cy="2307518"/>
            </a:xfrm>
            <a:prstGeom prst="upArrow">
              <a:avLst/>
            </a:prstGeom>
            <a:gradFill rotWithShape="1">
              <a:gsLst>
                <a:gs pos="0">
                  <a:srgbClr val="7570B3">
                    <a:lumMod val="110000"/>
                    <a:satMod val="105000"/>
                    <a:tint val="67000"/>
                  </a:srgbClr>
                </a:gs>
                <a:gs pos="50000">
                  <a:srgbClr val="7570B3">
                    <a:lumMod val="105000"/>
                    <a:satMod val="103000"/>
                    <a:tint val="73000"/>
                  </a:srgbClr>
                </a:gs>
                <a:gs pos="100000">
                  <a:srgbClr val="7570B3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570B3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72000" tIns="0" rIns="0" bIns="0"/>
            <a:lstStyle/>
            <a:p>
              <a:pPr algn="ctr" defTabSz="911696" eaLnBrk="0" hangingPunct="0">
                <a:defRPr/>
              </a:pPr>
              <a:endParaRPr lang="pt-BR" sz="1400" kern="0" dirty="0" err="1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5" name="CaixaDeTexto 410"/>
            <p:cNvSpPr txBox="1">
              <a:spLocks noChangeArrowheads="1"/>
            </p:cNvSpPr>
            <p:nvPr/>
          </p:nvSpPr>
          <p:spPr bwMode="auto">
            <a:xfrm rot="16200000">
              <a:off x="3581235" y="2939857"/>
              <a:ext cx="755363" cy="184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1pPr>
              <a:lvl2pPr marL="742950" indent="-28575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2pPr>
              <a:lvl3pPr marL="11430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3pPr>
              <a:lvl4pPr marL="16002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4pPr>
              <a:lvl5pPr marL="20574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5pPr>
              <a:lvl6pPr marL="25146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6pPr>
              <a:lvl7pPr marL="29718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7pPr>
              <a:lvl8pPr marL="34290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8pPr>
              <a:lvl9pPr marL="38862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pt-BR" sz="600" b="0" kern="0">
                  <a:solidFill>
                    <a:srgbClr val="000000"/>
                  </a:solidFill>
                  <a:latin typeface="Arial" charset="0"/>
                  <a:cs typeface="Arial" charset="0"/>
                </a:rPr>
                <a:t>Customer center</a:t>
              </a:r>
            </a:p>
          </p:txBody>
        </p:sp>
        <p:sp>
          <p:nvSpPr>
            <p:cNvPr id="116" name="Seta para a direita 115"/>
            <p:cNvSpPr/>
            <p:nvPr/>
          </p:nvSpPr>
          <p:spPr>
            <a:xfrm rot="10800000">
              <a:off x="3747919" y="1724230"/>
              <a:ext cx="175830" cy="77394"/>
            </a:xfrm>
            <a:prstGeom prst="rightArrow">
              <a:avLst/>
            </a:prstGeom>
            <a:gradFill rotWithShape="1">
              <a:gsLst>
                <a:gs pos="0">
                  <a:srgbClr val="7570B3">
                    <a:lumMod val="110000"/>
                    <a:satMod val="105000"/>
                    <a:tint val="67000"/>
                  </a:srgbClr>
                </a:gs>
                <a:gs pos="50000">
                  <a:srgbClr val="7570B3">
                    <a:lumMod val="105000"/>
                    <a:satMod val="103000"/>
                    <a:tint val="73000"/>
                  </a:srgbClr>
                </a:gs>
                <a:gs pos="100000">
                  <a:srgbClr val="7570B3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570B3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72000" tIns="0" rIns="0" bIns="0"/>
            <a:lstStyle/>
            <a:p>
              <a:pPr algn="ctr" defTabSz="911696" eaLnBrk="0" hangingPunct="0">
                <a:defRPr/>
              </a:pPr>
              <a:endParaRPr lang="pt-BR" sz="1400" kern="0" dirty="0" err="1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17" name="Picture 3" descr="C:\Users\89267\AppData\Local\Microsoft\Windows\Temporary Internet Files\Content.IE5\ODKJC5C2\MC900396350[1].wm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1467" y="4098744"/>
              <a:ext cx="311536" cy="311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5" name="Grupo 13"/>
          <p:cNvGrpSpPr>
            <a:grpSpLocks/>
          </p:cNvGrpSpPr>
          <p:nvPr/>
        </p:nvGrpSpPr>
        <p:grpSpPr bwMode="auto">
          <a:xfrm>
            <a:off x="7569849" y="970379"/>
            <a:ext cx="1107821" cy="634603"/>
            <a:chOff x="3662543" y="1205752"/>
            <a:chExt cx="1107181" cy="634223"/>
          </a:xfrm>
        </p:grpSpPr>
        <p:grpSp>
          <p:nvGrpSpPr>
            <p:cNvPr id="216" name="Grupo 12"/>
            <p:cNvGrpSpPr>
              <a:grpSpLocks/>
            </p:cNvGrpSpPr>
            <p:nvPr/>
          </p:nvGrpSpPr>
          <p:grpSpPr bwMode="auto">
            <a:xfrm>
              <a:off x="3662543" y="1205752"/>
              <a:ext cx="1104253" cy="364688"/>
              <a:chOff x="3578855" y="1163279"/>
              <a:chExt cx="1553201" cy="673010"/>
            </a:xfrm>
          </p:grpSpPr>
          <p:pic>
            <p:nvPicPr>
              <p:cNvPr id="222" name="Picture 2" descr="C:\Users\Serjao e Didi\AppData\Local\Microsoft\Windows\Temporary Internet Files\Content.IE5\XBQ80HQQ\MC900435242[1]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855" y="1163279"/>
                <a:ext cx="376917" cy="67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3" name="Rectangle 208"/>
              <p:cNvSpPr/>
              <p:nvPr/>
            </p:nvSpPr>
            <p:spPr>
              <a:xfrm flipH="1" flipV="1">
                <a:off x="3863130" y="1494861"/>
                <a:ext cx="123598" cy="74661"/>
              </a:xfrm>
              <a:prstGeom prst="rect">
                <a:avLst/>
              </a:prstGeom>
              <a:solidFill>
                <a:srgbClr val="E4D3B5"/>
              </a:solidFill>
              <a:ln w="12700" cap="flat" cmpd="sng" algn="ctr">
                <a:solidFill>
                  <a:srgbClr val="E4D3B5">
                    <a:shade val="5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24" name="Isosceles Triangle 222"/>
              <p:cNvSpPr/>
              <p:nvPr/>
            </p:nvSpPr>
            <p:spPr>
              <a:xfrm>
                <a:off x="3807510" y="1323580"/>
                <a:ext cx="205996" cy="127363"/>
              </a:xfrm>
              <a:prstGeom prst="triangle">
                <a:avLst/>
              </a:prstGeom>
              <a:gradFill rotWithShape="1">
                <a:gsLst>
                  <a:gs pos="0">
                    <a:srgbClr val="FEBE10">
                      <a:satMod val="103000"/>
                      <a:lumMod val="102000"/>
                      <a:tint val="94000"/>
                    </a:srgbClr>
                  </a:gs>
                  <a:gs pos="50000">
                    <a:srgbClr val="FEBE10">
                      <a:satMod val="110000"/>
                      <a:lumMod val="100000"/>
                      <a:shade val="100000"/>
                    </a:srgbClr>
                  </a:gs>
                  <a:gs pos="100000">
                    <a:srgbClr val="FEBE10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25" name="TextBox 248"/>
              <p:cNvSpPr txBox="1">
                <a:spLocks noChangeArrowheads="1"/>
              </p:cNvSpPr>
              <p:nvPr/>
            </p:nvSpPr>
            <p:spPr bwMode="auto">
              <a:xfrm>
                <a:off x="3937289" y="1165474"/>
                <a:ext cx="1194767" cy="510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1pPr>
                <a:lvl2pPr marL="742950" indent="-28575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2pPr>
                <a:lvl3pPr marL="11430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3pPr>
                <a:lvl4pPr marL="16002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4pPr>
                <a:lvl5pPr marL="20574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5pPr>
                <a:lvl6pPr marL="25146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6pPr>
                <a:lvl7pPr marL="29718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7pPr>
                <a:lvl8pPr marL="34290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8pPr>
                <a:lvl9pPr marL="38862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Customer 1</a:t>
                </a:r>
              </a:p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Servidor App Batch</a:t>
                </a:r>
              </a:p>
            </p:txBody>
          </p:sp>
        </p:grpSp>
        <p:grpSp>
          <p:nvGrpSpPr>
            <p:cNvPr id="217" name="Grupo 244"/>
            <p:cNvGrpSpPr>
              <a:grpSpLocks/>
            </p:cNvGrpSpPr>
            <p:nvPr/>
          </p:nvGrpSpPr>
          <p:grpSpPr bwMode="auto">
            <a:xfrm>
              <a:off x="3677632" y="1475287"/>
              <a:ext cx="1092092" cy="364688"/>
              <a:chOff x="3578855" y="1163279"/>
              <a:chExt cx="1536096" cy="673010"/>
            </a:xfrm>
          </p:grpSpPr>
          <p:pic>
            <p:nvPicPr>
              <p:cNvPr id="218" name="Picture 2" descr="C:\Users\Serjao e Didi\AppData\Local\Microsoft\Windows\Temporary Internet Files\Content.IE5\XBQ80HQQ\MC900435242[1]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855" y="1163279"/>
                <a:ext cx="376917" cy="67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" name="Rectangle 208"/>
              <p:cNvSpPr/>
              <p:nvPr/>
            </p:nvSpPr>
            <p:spPr>
              <a:xfrm flipH="1" flipV="1">
                <a:off x="3862505" y="1495923"/>
                <a:ext cx="123598" cy="74661"/>
              </a:xfrm>
              <a:prstGeom prst="rect">
                <a:avLst/>
              </a:prstGeom>
              <a:solidFill>
                <a:srgbClr val="E4D3B5"/>
              </a:solidFill>
              <a:ln w="12700" cap="flat" cmpd="sng" algn="ctr">
                <a:solidFill>
                  <a:srgbClr val="E4D3B5">
                    <a:shade val="5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20" name="Isosceles Triangle 222"/>
              <p:cNvSpPr/>
              <p:nvPr/>
            </p:nvSpPr>
            <p:spPr>
              <a:xfrm>
                <a:off x="3806885" y="1324642"/>
                <a:ext cx="205997" cy="127363"/>
              </a:xfrm>
              <a:prstGeom prst="triangle">
                <a:avLst/>
              </a:prstGeom>
              <a:gradFill rotWithShape="1">
                <a:gsLst>
                  <a:gs pos="0">
                    <a:srgbClr val="FEBE10">
                      <a:satMod val="103000"/>
                      <a:lumMod val="102000"/>
                      <a:tint val="94000"/>
                    </a:srgbClr>
                  </a:gs>
                  <a:gs pos="50000">
                    <a:srgbClr val="FEBE10">
                      <a:satMod val="110000"/>
                      <a:lumMod val="100000"/>
                      <a:shade val="100000"/>
                    </a:srgbClr>
                  </a:gs>
                  <a:gs pos="100000">
                    <a:srgbClr val="FEBE10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21" name="TextBox 248"/>
              <p:cNvSpPr txBox="1">
                <a:spLocks noChangeArrowheads="1"/>
              </p:cNvSpPr>
              <p:nvPr/>
            </p:nvSpPr>
            <p:spPr bwMode="auto">
              <a:xfrm>
                <a:off x="3920184" y="1186298"/>
                <a:ext cx="1194767" cy="510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1pPr>
                <a:lvl2pPr marL="742950" indent="-28575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2pPr>
                <a:lvl3pPr marL="11430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3pPr>
                <a:lvl4pPr marL="16002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4pPr>
                <a:lvl5pPr marL="20574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5pPr>
                <a:lvl6pPr marL="25146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6pPr>
                <a:lvl7pPr marL="29718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7pPr>
                <a:lvl8pPr marL="34290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8pPr>
                <a:lvl9pPr marL="38862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Customer 2</a:t>
                </a:r>
              </a:p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Servidor App Batch</a:t>
                </a:r>
              </a:p>
            </p:txBody>
          </p:sp>
        </p:grpSp>
      </p:grpSp>
      <p:grpSp>
        <p:nvGrpSpPr>
          <p:cNvPr id="226" name="Grupo 260"/>
          <p:cNvGrpSpPr>
            <a:grpSpLocks/>
          </p:cNvGrpSpPr>
          <p:nvPr/>
        </p:nvGrpSpPr>
        <p:grpSpPr bwMode="auto">
          <a:xfrm>
            <a:off x="7569849" y="1676401"/>
            <a:ext cx="1107821" cy="634604"/>
            <a:chOff x="3662543" y="1205752"/>
            <a:chExt cx="1107181" cy="634223"/>
          </a:xfrm>
        </p:grpSpPr>
        <p:grpSp>
          <p:nvGrpSpPr>
            <p:cNvPr id="227" name="Grupo 261"/>
            <p:cNvGrpSpPr>
              <a:grpSpLocks/>
            </p:cNvGrpSpPr>
            <p:nvPr/>
          </p:nvGrpSpPr>
          <p:grpSpPr bwMode="auto">
            <a:xfrm>
              <a:off x="3662543" y="1205752"/>
              <a:ext cx="1104253" cy="364688"/>
              <a:chOff x="3578855" y="1163279"/>
              <a:chExt cx="1553201" cy="673010"/>
            </a:xfrm>
          </p:grpSpPr>
          <p:pic>
            <p:nvPicPr>
              <p:cNvPr id="233" name="Picture 2" descr="C:\Users\Serjao e Didi\AppData\Local\Microsoft\Windows\Temporary Internet Files\Content.IE5\XBQ80HQQ\MC900435242[1]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855" y="1163279"/>
                <a:ext cx="376917" cy="67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4" name="Rectangle 208"/>
              <p:cNvSpPr/>
              <p:nvPr/>
            </p:nvSpPr>
            <p:spPr>
              <a:xfrm flipH="1" flipV="1">
                <a:off x="3863130" y="1494862"/>
                <a:ext cx="123598" cy="74661"/>
              </a:xfrm>
              <a:prstGeom prst="rect">
                <a:avLst/>
              </a:prstGeom>
              <a:solidFill>
                <a:srgbClr val="E4D3B5"/>
              </a:solidFill>
              <a:ln w="12700" cap="flat" cmpd="sng" algn="ctr">
                <a:solidFill>
                  <a:srgbClr val="E4D3B5">
                    <a:shade val="5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35" name="Isosceles Triangle 222"/>
              <p:cNvSpPr/>
              <p:nvPr/>
            </p:nvSpPr>
            <p:spPr>
              <a:xfrm>
                <a:off x="3807510" y="1323581"/>
                <a:ext cx="205996" cy="127363"/>
              </a:xfrm>
              <a:prstGeom prst="triangle">
                <a:avLst/>
              </a:prstGeom>
              <a:gradFill rotWithShape="1">
                <a:gsLst>
                  <a:gs pos="0">
                    <a:srgbClr val="FEBE10">
                      <a:satMod val="103000"/>
                      <a:lumMod val="102000"/>
                      <a:tint val="94000"/>
                    </a:srgbClr>
                  </a:gs>
                  <a:gs pos="50000">
                    <a:srgbClr val="FEBE10">
                      <a:satMod val="110000"/>
                      <a:lumMod val="100000"/>
                      <a:shade val="100000"/>
                    </a:srgbClr>
                  </a:gs>
                  <a:gs pos="100000">
                    <a:srgbClr val="FEBE10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36" name="TextBox 248"/>
              <p:cNvSpPr txBox="1">
                <a:spLocks noChangeArrowheads="1"/>
              </p:cNvSpPr>
              <p:nvPr/>
            </p:nvSpPr>
            <p:spPr bwMode="auto">
              <a:xfrm>
                <a:off x="3937289" y="1165476"/>
                <a:ext cx="1194767" cy="510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1pPr>
                <a:lvl2pPr marL="742950" indent="-28575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2pPr>
                <a:lvl3pPr marL="11430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3pPr>
                <a:lvl4pPr marL="16002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4pPr>
                <a:lvl5pPr marL="20574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5pPr>
                <a:lvl6pPr marL="25146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6pPr>
                <a:lvl7pPr marL="29718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7pPr>
                <a:lvl8pPr marL="34290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8pPr>
                <a:lvl9pPr marL="38862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Customer 3</a:t>
                </a:r>
              </a:p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Servidor App Batch</a:t>
                </a:r>
              </a:p>
            </p:txBody>
          </p:sp>
        </p:grpSp>
        <p:grpSp>
          <p:nvGrpSpPr>
            <p:cNvPr id="228" name="Grupo 263"/>
            <p:cNvGrpSpPr>
              <a:grpSpLocks/>
            </p:cNvGrpSpPr>
            <p:nvPr/>
          </p:nvGrpSpPr>
          <p:grpSpPr bwMode="auto">
            <a:xfrm>
              <a:off x="3677632" y="1475287"/>
              <a:ext cx="1092092" cy="364688"/>
              <a:chOff x="3578855" y="1163279"/>
              <a:chExt cx="1536096" cy="673010"/>
            </a:xfrm>
          </p:grpSpPr>
          <p:pic>
            <p:nvPicPr>
              <p:cNvPr id="229" name="Picture 2" descr="C:\Users\Serjao e Didi\AppData\Local\Microsoft\Windows\Temporary Internet Files\Content.IE5\XBQ80HQQ\MC900435242[1]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855" y="1163279"/>
                <a:ext cx="376917" cy="67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0" name="Rectangle 208"/>
              <p:cNvSpPr/>
              <p:nvPr/>
            </p:nvSpPr>
            <p:spPr>
              <a:xfrm flipH="1" flipV="1">
                <a:off x="3862505" y="1495922"/>
                <a:ext cx="123598" cy="74661"/>
              </a:xfrm>
              <a:prstGeom prst="rect">
                <a:avLst/>
              </a:prstGeom>
              <a:solidFill>
                <a:srgbClr val="E4D3B5"/>
              </a:solidFill>
              <a:ln w="12700" cap="flat" cmpd="sng" algn="ctr">
                <a:solidFill>
                  <a:srgbClr val="E4D3B5">
                    <a:shade val="5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31" name="Isosceles Triangle 222"/>
              <p:cNvSpPr/>
              <p:nvPr/>
            </p:nvSpPr>
            <p:spPr>
              <a:xfrm>
                <a:off x="3806885" y="1324641"/>
                <a:ext cx="205997" cy="127363"/>
              </a:xfrm>
              <a:prstGeom prst="triangle">
                <a:avLst/>
              </a:prstGeom>
              <a:gradFill rotWithShape="1">
                <a:gsLst>
                  <a:gs pos="0">
                    <a:srgbClr val="FEBE10">
                      <a:satMod val="103000"/>
                      <a:lumMod val="102000"/>
                      <a:tint val="94000"/>
                    </a:srgbClr>
                  </a:gs>
                  <a:gs pos="50000">
                    <a:srgbClr val="FEBE10">
                      <a:satMod val="110000"/>
                      <a:lumMod val="100000"/>
                      <a:shade val="100000"/>
                    </a:srgbClr>
                  </a:gs>
                  <a:gs pos="100000">
                    <a:srgbClr val="FEBE10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32" name="TextBox 248"/>
              <p:cNvSpPr txBox="1">
                <a:spLocks noChangeArrowheads="1"/>
              </p:cNvSpPr>
              <p:nvPr/>
            </p:nvSpPr>
            <p:spPr bwMode="auto">
              <a:xfrm>
                <a:off x="3920184" y="1186298"/>
                <a:ext cx="1194767" cy="510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1pPr>
                <a:lvl2pPr marL="742950" indent="-28575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2pPr>
                <a:lvl3pPr marL="11430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3pPr>
                <a:lvl4pPr marL="16002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4pPr>
                <a:lvl5pPr marL="20574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5pPr>
                <a:lvl6pPr marL="25146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6pPr>
                <a:lvl7pPr marL="29718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7pPr>
                <a:lvl8pPr marL="34290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8pPr>
                <a:lvl9pPr marL="38862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Customer 4</a:t>
                </a:r>
              </a:p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Servidor App Batch</a:t>
                </a:r>
              </a:p>
            </p:txBody>
          </p:sp>
        </p:grpSp>
      </p:grpSp>
      <p:grpSp>
        <p:nvGrpSpPr>
          <p:cNvPr id="237" name="Grupo 287"/>
          <p:cNvGrpSpPr>
            <a:grpSpLocks/>
          </p:cNvGrpSpPr>
          <p:nvPr/>
        </p:nvGrpSpPr>
        <p:grpSpPr bwMode="auto">
          <a:xfrm>
            <a:off x="7569849" y="2411028"/>
            <a:ext cx="1107821" cy="633413"/>
            <a:chOff x="3662543" y="1205752"/>
            <a:chExt cx="1107181" cy="634223"/>
          </a:xfrm>
        </p:grpSpPr>
        <p:grpSp>
          <p:nvGrpSpPr>
            <p:cNvPr id="238" name="Grupo 288"/>
            <p:cNvGrpSpPr>
              <a:grpSpLocks/>
            </p:cNvGrpSpPr>
            <p:nvPr/>
          </p:nvGrpSpPr>
          <p:grpSpPr bwMode="auto">
            <a:xfrm>
              <a:off x="3662543" y="1205752"/>
              <a:ext cx="1104253" cy="364688"/>
              <a:chOff x="3578855" y="1163279"/>
              <a:chExt cx="1553201" cy="673010"/>
            </a:xfrm>
          </p:grpSpPr>
          <p:pic>
            <p:nvPicPr>
              <p:cNvPr id="244" name="Picture 2" descr="C:\Users\Serjao e Didi\AppData\Local\Microsoft\Windows\Temporary Internet Files\Content.IE5\XBQ80HQQ\MC900435242[1]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855" y="1163279"/>
                <a:ext cx="376917" cy="67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5" name="Rectangle 208"/>
              <p:cNvSpPr/>
              <p:nvPr/>
            </p:nvSpPr>
            <p:spPr>
              <a:xfrm flipH="1" flipV="1">
                <a:off x="3863130" y="1495484"/>
                <a:ext cx="123598" cy="74801"/>
              </a:xfrm>
              <a:prstGeom prst="rect">
                <a:avLst/>
              </a:prstGeom>
              <a:solidFill>
                <a:srgbClr val="E4D3B5"/>
              </a:solidFill>
              <a:ln w="12700" cap="flat" cmpd="sng" algn="ctr">
                <a:solidFill>
                  <a:srgbClr val="E4D3B5">
                    <a:shade val="5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46" name="Isosceles Triangle 222"/>
              <p:cNvSpPr/>
              <p:nvPr/>
            </p:nvSpPr>
            <p:spPr>
              <a:xfrm>
                <a:off x="3807510" y="1323881"/>
                <a:ext cx="205996" cy="127602"/>
              </a:xfrm>
              <a:prstGeom prst="triangle">
                <a:avLst/>
              </a:prstGeom>
              <a:gradFill rotWithShape="1">
                <a:gsLst>
                  <a:gs pos="0">
                    <a:srgbClr val="FEBE10">
                      <a:satMod val="103000"/>
                      <a:lumMod val="102000"/>
                      <a:tint val="94000"/>
                    </a:srgbClr>
                  </a:gs>
                  <a:gs pos="50000">
                    <a:srgbClr val="FEBE10">
                      <a:satMod val="110000"/>
                      <a:lumMod val="100000"/>
                      <a:shade val="100000"/>
                    </a:srgbClr>
                  </a:gs>
                  <a:gs pos="100000">
                    <a:srgbClr val="FEBE10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47" name="TextBox 248"/>
              <p:cNvSpPr txBox="1">
                <a:spLocks noChangeArrowheads="1"/>
              </p:cNvSpPr>
              <p:nvPr/>
            </p:nvSpPr>
            <p:spPr bwMode="auto">
              <a:xfrm>
                <a:off x="3937289" y="1165478"/>
                <a:ext cx="1194767" cy="5118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1pPr>
                <a:lvl2pPr marL="742950" indent="-28575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2pPr>
                <a:lvl3pPr marL="11430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3pPr>
                <a:lvl4pPr marL="16002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4pPr>
                <a:lvl5pPr marL="20574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5pPr>
                <a:lvl6pPr marL="25146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6pPr>
                <a:lvl7pPr marL="29718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7pPr>
                <a:lvl8pPr marL="34290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8pPr>
                <a:lvl9pPr marL="38862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Customer 5</a:t>
                </a:r>
              </a:p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Servidor App Batch</a:t>
                </a:r>
              </a:p>
            </p:txBody>
          </p:sp>
        </p:grpSp>
        <p:grpSp>
          <p:nvGrpSpPr>
            <p:cNvPr id="239" name="Grupo 289"/>
            <p:cNvGrpSpPr>
              <a:grpSpLocks/>
            </p:cNvGrpSpPr>
            <p:nvPr/>
          </p:nvGrpSpPr>
          <p:grpSpPr bwMode="auto">
            <a:xfrm>
              <a:off x="3677632" y="1475287"/>
              <a:ext cx="1092092" cy="364688"/>
              <a:chOff x="3578855" y="1163279"/>
              <a:chExt cx="1536096" cy="673010"/>
            </a:xfrm>
          </p:grpSpPr>
          <p:pic>
            <p:nvPicPr>
              <p:cNvPr id="240" name="Picture 2" descr="C:\Users\Serjao e Didi\AppData\Local\Microsoft\Windows\Temporary Internet Files\Content.IE5\XBQ80HQQ\MC900435242[1]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855" y="1163279"/>
                <a:ext cx="376917" cy="67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1" name="Rectangle 208"/>
              <p:cNvSpPr/>
              <p:nvPr/>
            </p:nvSpPr>
            <p:spPr>
              <a:xfrm flipH="1" flipV="1">
                <a:off x="3862505" y="1495282"/>
                <a:ext cx="123598" cy="74801"/>
              </a:xfrm>
              <a:prstGeom prst="rect">
                <a:avLst/>
              </a:prstGeom>
              <a:solidFill>
                <a:srgbClr val="E4D3B5"/>
              </a:solidFill>
              <a:ln w="12700" cap="flat" cmpd="sng" algn="ctr">
                <a:solidFill>
                  <a:srgbClr val="E4D3B5">
                    <a:shade val="5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42" name="Isosceles Triangle 222"/>
              <p:cNvSpPr/>
              <p:nvPr/>
            </p:nvSpPr>
            <p:spPr>
              <a:xfrm>
                <a:off x="3806885" y="1323679"/>
                <a:ext cx="205997" cy="127602"/>
              </a:xfrm>
              <a:prstGeom prst="triangle">
                <a:avLst/>
              </a:prstGeom>
              <a:gradFill rotWithShape="1">
                <a:gsLst>
                  <a:gs pos="0">
                    <a:srgbClr val="FEBE10">
                      <a:satMod val="103000"/>
                      <a:lumMod val="102000"/>
                      <a:tint val="94000"/>
                    </a:srgbClr>
                  </a:gs>
                  <a:gs pos="50000">
                    <a:srgbClr val="FEBE10">
                      <a:satMod val="110000"/>
                      <a:lumMod val="100000"/>
                      <a:shade val="100000"/>
                    </a:srgbClr>
                  </a:gs>
                  <a:gs pos="100000">
                    <a:srgbClr val="FEBE10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43" name="TextBox 248"/>
              <p:cNvSpPr txBox="1">
                <a:spLocks noChangeArrowheads="1"/>
              </p:cNvSpPr>
              <p:nvPr/>
            </p:nvSpPr>
            <p:spPr bwMode="auto">
              <a:xfrm>
                <a:off x="3920184" y="1185078"/>
                <a:ext cx="1194767" cy="5118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1pPr>
                <a:lvl2pPr marL="742950" indent="-28575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2pPr>
                <a:lvl3pPr marL="11430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3pPr>
                <a:lvl4pPr marL="16002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4pPr>
                <a:lvl5pPr marL="20574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5pPr>
                <a:lvl6pPr marL="25146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6pPr>
                <a:lvl7pPr marL="29718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7pPr>
                <a:lvl8pPr marL="34290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8pPr>
                <a:lvl9pPr marL="38862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Customer 6</a:t>
                </a:r>
              </a:p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Servidor App Batch</a:t>
                </a:r>
              </a:p>
            </p:txBody>
          </p:sp>
        </p:grpSp>
      </p:grpSp>
      <p:grpSp>
        <p:nvGrpSpPr>
          <p:cNvPr id="248" name="Grupo 298"/>
          <p:cNvGrpSpPr>
            <a:grpSpLocks/>
          </p:cNvGrpSpPr>
          <p:nvPr/>
        </p:nvGrpSpPr>
        <p:grpSpPr bwMode="auto">
          <a:xfrm>
            <a:off x="7569849" y="3202783"/>
            <a:ext cx="1107821" cy="634604"/>
            <a:chOff x="3662543" y="1205752"/>
            <a:chExt cx="1107181" cy="634223"/>
          </a:xfrm>
        </p:grpSpPr>
        <p:grpSp>
          <p:nvGrpSpPr>
            <p:cNvPr id="249" name="Grupo 299"/>
            <p:cNvGrpSpPr>
              <a:grpSpLocks/>
            </p:cNvGrpSpPr>
            <p:nvPr/>
          </p:nvGrpSpPr>
          <p:grpSpPr bwMode="auto">
            <a:xfrm>
              <a:off x="3662543" y="1205752"/>
              <a:ext cx="1104253" cy="364688"/>
              <a:chOff x="3578855" y="1163279"/>
              <a:chExt cx="1553201" cy="673010"/>
            </a:xfrm>
          </p:grpSpPr>
          <p:pic>
            <p:nvPicPr>
              <p:cNvPr id="255" name="Picture 2" descr="C:\Users\Serjao e Didi\AppData\Local\Microsoft\Windows\Temporary Internet Files\Content.IE5\XBQ80HQQ\MC900435242[1]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855" y="1163279"/>
                <a:ext cx="376917" cy="67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6" name="Rectangle 208"/>
              <p:cNvSpPr/>
              <p:nvPr/>
            </p:nvSpPr>
            <p:spPr>
              <a:xfrm flipH="1" flipV="1">
                <a:off x="3863130" y="1494862"/>
                <a:ext cx="123598" cy="74661"/>
              </a:xfrm>
              <a:prstGeom prst="rect">
                <a:avLst/>
              </a:prstGeom>
              <a:solidFill>
                <a:srgbClr val="E4D3B5"/>
              </a:solidFill>
              <a:ln w="12700" cap="flat" cmpd="sng" algn="ctr">
                <a:solidFill>
                  <a:srgbClr val="E4D3B5">
                    <a:shade val="5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57" name="Isosceles Triangle 222"/>
              <p:cNvSpPr/>
              <p:nvPr/>
            </p:nvSpPr>
            <p:spPr>
              <a:xfrm>
                <a:off x="3807510" y="1323581"/>
                <a:ext cx="205996" cy="127363"/>
              </a:xfrm>
              <a:prstGeom prst="triangle">
                <a:avLst/>
              </a:prstGeom>
              <a:gradFill rotWithShape="1">
                <a:gsLst>
                  <a:gs pos="0">
                    <a:srgbClr val="FEBE10">
                      <a:satMod val="103000"/>
                      <a:lumMod val="102000"/>
                      <a:tint val="94000"/>
                    </a:srgbClr>
                  </a:gs>
                  <a:gs pos="50000">
                    <a:srgbClr val="FEBE10">
                      <a:satMod val="110000"/>
                      <a:lumMod val="100000"/>
                      <a:shade val="100000"/>
                    </a:srgbClr>
                  </a:gs>
                  <a:gs pos="100000">
                    <a:srgbClr val="FEBE10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58" name="TextBox 248"/>
              <p:cNvSpPr txBox="1">
                <a:spLocks noChangeArrowheads="1"/>
              </p:cNvSpPr>
              <p:nvPr/>
            </p:nvSpPr>
            <p:spPr bwMode="auto">
              <a:xfrm>
                <a:off x="3937289" y="1165476"/>
                <a:ext cx="1194767" cy="510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1pPr>
                <a:lvl2pPr marL="742950" indent="-28575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2pPr>
                <a:lvl3pPr marL="11430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3pPr>
                <a:lvl4pPr marL="16002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4pPr>
                <a:lvl5pPr marL="20574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5pPr>
                <a:lvl6pPr marL="25146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6pPr>
                <a:lvl7pPr marL="29718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7pPr>
                <a:lvl8pPr marL="34290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8pPr>
                <a:lvl9pPr marL="38862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Customer 7</a:t>
                </a:r>
              </a:p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Servidor App Batch</a:t>
                </a:r>
              </a:p>
            </p:txBody>
          </p:sp>
        </p:grpSp>
        <p:grpSp>
          <p:nvGrpSpPr>
            <p:cNvPr id="250" name="Grupo 300"/>
            <p:cNvGrpSpPr>
              <a:grpSpLocks/>
            </p:cNvGrpSpPr>
            <p:nvPr/>
          </p:nvGrpSpPr>
          <p:grpSpPr bwMode="auto">
            <a:xfrm>
              <a:off x="3677632" y="1475287"/>
              <a:ext cx="1092092" cy="364688"/>
              <a:chOff x="3578855" y="1163279"/>
              <a:chExt cx="1536096" cy="673010"/>
            </a:xfrm>
          </p:grpSpPr>
          <p:pic>
            <p:nvPicPr>
              <p:cNvPr id="251" name="Picture 2" descr="C:\Users\Serjao e Didi\AppData\Local\Microsoft\Windows\Temporary Internet Files\Content.IE5\XBQ80HQQ\MC900435242[1]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855" y="1163279"/>
                <a:ext cx="376917" cy="67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2" name="Rectangle 208"/>
              <p:cNvSpPr/>
              <p:nvPr/>
            </p:nvSpPr>
            <p:spPr>
              <a:xfrm flipH="1" flipV="1">
                <a:off x="3862505" y="1495922"/>
                <a:ext cx="123598" cy="74661"/>
              </a:xfrm>
              <a:prstGeom prst="rect">
                <a:avLst/>
              </a:prstGeom>
              <a:solidFill>
                <a:srgbClr val="E4D3B5"/>
              </a:solidFill>
              <a:ln w="12700" cap="flat" cmpd="sng" algn="ctr">
                <a:solidFill>
                  <a:srgbClr val="E4D3B5">
                    <a:shade val="5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53" name="Isosceles Triangle 222"/>
              <p:cNvSpPr/>
              <p:nvPr/>
            </p:nvSpPr>
            <p:spPr>
              <a:xfrm>
                <a:off x="3806885" y="1324641"/>
                <a:ext cx="205997" cy="127363"/>
              </a:xfrm>
              <a:prstGeom prst="triangle">
                <a:avLst/>
              </a:prstGeom>
              <a:gradFill rotWithShape="1">
                <a:gsLst>
                  <a:gs pos="0">
                    <a:srgbClr val="FEBE10">
                      <a:satMod val="103000"/>
                      <a:lumMod val="102000"/>
                      <a:tint val="94000"/>
                    </a:srgbClr>
                  </a:gs>
                  <a:gs pos="50000">
                    <a:srgbClr val="FEBE10">
                      <a:satMod val="110000"/>
                      <a:lumMod val="100000"/>
                      <a:shade val="100000"/>
                    </a:srgbClr>
                  </a:gs>
                  <a:gs pos="100000">
                    <a:srgbClr val="FEBE10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54" name="TextBox 248"/>
              <p:cNvSpPr txBox="1">
                <a:spLocks noChangeArrowheads="1"/>
              </p:cNvSpPr>
              <p:nvPr/>
            </p:nvSpPr>
            <p:spPr bwMode="auto">
              <a:xfrm>
                <a:off x="3920184" y="1186298"/>
                <a:ext cx="1194767" cy="510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1pPr>
                <a:lvl2pPr marL="742950" indent="-28575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2pPr>
                <a:lvl3pPr marL="11430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3pPr>
                <a:lvl4pPr marL="16002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4pPr>
                <a:lvl5pPr marL="20574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5pPr>
                <a:lvl6pPr marL="25146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6pPr>
                <a:lvl7pPr marL="29718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7pPr>
                <a:lvl8pPr marL="34290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8pPr>
                <a:lvl9pPr marL="38862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Customer 8</a:t>
                </a:r>
              </a:p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Servidor App Batch</a:t>
                </a:r>
              </a:p>
            </p:txBody>
          </p:sp>
        </p:grpSp>
      </p:grpSp>
      <p:grpSp>
        <p:nvGrpSpPr>
          <p:cNvPr id="259" name="Grupo 309"/>
          <p:cNvGrpSpPr>
            <a:grpSpLocks/>
          </p:cNvGrpSpPr>
          <p:nvPr/>
        </p:nvGrpSpPr>
        <p:grpSpPr bwMode="auto">
          <a:xfrm>
            <a:off x="7569849" y="4052887"/>
            <a:ext cx="1107821" cy="634604"/>
            <a:chOff x="3662543" y="1205752"/>
            <a:chExt cx="1107181" cy="634223"/>
          </a:xfrm>
        </p:grpSpPr>
        <p:grpSp>
          <p:nvGrpSpPr>
            <p:cNvPr id="260" name="Grupo 310"/>
            <p:cNvGrpSpPr>
              <a:grpSpLocks/>
            </p:cNvGrpSpPr>
            <p:nvPr/>
          </p:nvGrpSpPr>
          <p:grpSpPr bwMode="auto">
            <a:xfrm>
              <a:off x="3662543" y="1205752"/>
              <a:ext cx="1104253" cy="364688"/>
              <a:chOff x="3578855" y="1163279"/>
              <a:chExt cx="1553201" cy="673010"/>
            </a:xfrm>
          </p:grpSpPr>
          <p:pic>
            <p:nvPicPr>
              <p:cNvPr id="266" name="Picture 2" descr="C:\Users\Serjao e Didi\AppData\Local\Microsoft\Windows\Temporary Internet Files\Content.IE5\XBQ80HQQ\MC900435242[1]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855" y="1163279"/>
                <a:ext cx="376917" cy="67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7" name="Rectangle 208"/>
              <p:cNvSpPr/>
              <p:nvPr/>
            </p:nvSpPr>
            <p:spPr>
              <a:xfrm flipH="1" flipV="1">
                <a:off x="3863130" y="1494862"/>
                <a:ext cx="123598" cy="74661"/>
              </a:xfrm>
              <a:prstGeom prst="rect">
                <a:avLst/>
              </a:prstGeom>
              <a:solidFill>
                <a:srgbClr val="E4D3B5"/>
              </a:solidFill>
              <a:ln w="12700" cap="flat" cmpd="sng" algn="ctr">
                <a:solidFill>
                  <a:srgbClr val="E4D3B5">
                    <a:shade val="5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68" name="Isosceles Triangle 222"/>
              <p:cNvSpPr/>
              <p:nvPr/>
            </p:nvSpPr>
            <p:spPr>
              <a:xfrm>
                <a:off x="3807510" y="1323581"/>
                <a:ext cx="205996" cy="127363"/>
              </a:xfrm>
              <a:prstGeom prst="triangle">
                <a:avLst/>
              </a:prstGeom>
              <a:gradFill rotWithShape="1">
                <a:gsLst>
                  <a:gs pos="0">
                    <a:srgbClr val="FEBE10">
                      <a:satMod val="103000"/>
                      <a:lumMod val="102000"/>
                      <a:tint val="94000"/>
                    </a:srgbClr>
                  </a:gs>
                  <a:gs pos="50000">
                    <a:srgbClr val="FEBE10">
                      <a:satMod val="110000"/>
                      <a:lumMod val="100000"/>
                      <a:shade val="100000"/>
                    </a:srgbClr>
                  </a:gs>
                  <a:gs pos="100000">
                    <a:srgbClr val="FEBE10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69" name="TextBox 248"/>
              <p:cNvSpPr txBox="1">
                <a:spLocks noChangeArrowheads="1"/>
              </p:cNvSpPr>
              <p:nvPr/>
            </p:nvSpPr>
            <p:spPr bwMode="auto">
              <a:xfrm>
                <a:off x="3937289" y="1165476"/>
                <a:ext cx="1194767" cy="510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1pPr>
                <a:lvl2pPr marL="742950" indent="-28575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2pPr>
                <a:lvl3pPr marL="11430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3pPr>
                <a:lvl4pPr marL="16002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4pPr>
                <a:lvl5pPr marL="20574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5pPr>
                <a:lvl6pPr marL="25146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6pPr>
                <a:lvl7pPr marL="29718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7pPr>
                <a:lvl8pPr marL="34290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8pPr>
                <a:lvl9pPr marL="38862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Customer 9</a:t>
                </a:r>
              </a:p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Servidor App Batch</a:t>
                </a:r>
              </a:p>
            </p:txBody>
          </p:sp>
        </p:grpSp>
        <p:grpSp>
          <p:nvGrpSpPr>
            <p:cNvPr id="261" name="Grupo 311"/>
            <p:cNvGrpSpPr>
              <a:grpSpLocks/>
            </p:cNvGrpSpPr>
            <p:nvPr/>
          </p:nvGrpSpPr>
          <p:grpSpPr bwMode="auto">
            <a:xfrm>
              <a:off x="3677632" y="1475287"/>
              <a:ext cx="1092092" cy="364688"/>
              <a:chOff x="3578855" y="1163279"/>
              <a:chExt cx="1536096" cy="673010"/>
            </a:xfrm>
          </p:grpSpPr>
          <p:pic>
            <p:nvPicPr>
              <p:cNvPr id="262" name="Picture 2" descr="C:\Users\Serjao e Didi\AppData\Local\Microsoft\Windows\Temporary Internet Files\Content.IE5\XBQ80HQQ\MC900435242[1]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855" y="1163279"/>
                <a:ext cx="376917" cy="67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3" name="Rectangle 208"/>
              <p:cNvSpPr/>
              <p:nvPr/>
            </p:nvSpPr>
            <p:spPr>
              <a:xfrm flipH="1" flipV="1">
                <a:off x="3862505" y="1495922"/>
                <a:ext cx="123598" cy="74661"/>
              </a:xfrm>
              <a:prstGeom prst="rect">
                <a:avLst/>
              </a:prstGeom>
              <a:solidFill>
                <a:srgbClr val="E4D3B5"/>
              </a:solidFill>
              <a:ln w="12700" cap="flat" cmpd="sng" algn="ctr">
                <a:solidFill>
                  <a:srgbClr val="E4D3B5">
                    <a:shade val="5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64" name="Isosceles Triangle 222"/>
              <p:cNvSpPr/>
              <p:nvPr/>
            </p:nvSpPr>
            <p:spPr>
              <a:xfrm>
                <a:off x="3806885" y="1324641"/>
                <a:ext cx="205997" cy="127363"/>
              </a:xfrm>
              <a:prstGeom prst="triangle">
                <a:avLst/>
              </a:prstGeom>
              <a:gradFill rotWithShape="1">
                <a:gsLst>
                  <a:gs pos="0">
                    <a:srgbClr val="FEBE10">
                      <a:satMod val="103000"/>
                      <a:lumMod val="102000"/>
                      <a:tint val="94000"/>
                    </a:srgbClr>
                  </a:gs>
                  <a:gs pos="50000">
                    <a:srgbClr val="FEBE10">
                      <a:satMod val="110000"/>
                      <a:lumMod val="100000"/>
                      <a:shade val="100000"/>
                    </a:srgbClr>
                  </a:gs>
                  <a:gs pos="100000">
                    <a:srgbClr val="FEBE10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65" name="TextBox 248"/>
              <p:cNvSpPr txBox="1">
                <a:spLocks noChangeArrowheads="1"/>
              </p:cNvSpPr>
              <p:nvPr/>
            </p:nvSpPr>
            <p:spPr bwMode="auto">
              <a:xfrm>
                <a:off x="3920184" y="1186298"/>
                <a:ext cx="1194767" cy="510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1pPr>
                <a:lvl2pPr marL="742950" indent="-28575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2pPr>
                <a:lvl3pPr marL="11430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3pPr>
                <a:lvl4pPr marL="16002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4pPr>
                <a:lvl5pPr marL="20574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5pPr>
                <a:lvl6pPr marL="25146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6pPr>
                <a:lvl7pPr marL="29718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7pPr>
                <a:lvl8pPr marL="34290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8pPr>
                <a:lvl9pPr marL="38862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Customer 10</a:t>
                </a:r>
              </a:p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Servidor App Batch</a:t>
                </a:r>
              </a:p>
            </p:txBody>
          </p:sp>
        </p:grpSp>
      </p:grpSp>
      <p:sp>
        <p:nvSpPr>
          <p:cNvPr id="270" name="Left-Right Arrow 235"/>
          <p:cNvSpPr/>
          <p:nvPr/>
        </p:nvSpPr>
        <p:spPr>
          <a:xfrm>
            <a:off x="7043684" y="1100138"/>
            <a:ext cx="490904" cy="76200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71" name="Left-Right Arrow 235"/>
          <p:cNvSpPr/>
          <p:nvPr/>
        </p:nvSpPr>
        <p:spPr>
          <a:xfrm>
            <a:off x="7043684" y="1265636"/>
            <a:ext cx="490904" cy="75009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72" name="Left-Right Arrow 235"/>
          <p:cNvSpPr/>
          <p:nvPr/>
        </p:nvSpPr>
        <p:spPr>
          <a:xfrm>
            <a:off x="7065669" y="1820468"/>
            <a:ext cx="489438" cy="75009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73" name="Left-Right Arrow 235"/>
          <p:cNvSpPr/>
          <p:nvPr/>
        </p:nvSpPr>
        <p:spPr>
          <a:xfrm>
            <a:off x="7065669" y="2033589"/>
            <a:ext cx="489438" cy="75010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74" name="Left-Right Arrow 235"/>
          <p:cNvSpPr/>
          <p:nvPr/>
        </p:nvSpPr>
        <p:spPr>
          <a:xfrm>
            <a:off x="7043684" y="2540794"/>
            <a:ext cx="490904" cy="75010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75" name="Left-Right Arrow 235"/>
          <p:cNvSpPr/>
          <p:nvPr/>
        </p:nvSpPr>
        <p:spPr>
          <a:xfrm>
            <a:off x="7043684" y="2753918"/>
            <a:ext cx="490904" cy="75009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76" name="Left-Right Arrow 235"/>
          <p:cNvSpPr/>
          <p:nvPr/>
        </p:nvSpPr>
        <p:spPr>
          <a:xfrm>
            <a:off x="7042221" y="3328988"/>
            <a:ext cx="489438" cy="76200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77" name="Left-Right Arrow 235"/>
          <p:cNvSpPr/>
          <p:nvPr/>
        </p:nvSpPr>
        <p:spPr>
          <a:xfrm>
            <a:off x="7042221" y="3545682"/>
            <a:ext cx="489438" cy="75010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78" name="Left-Right Arrow 235"/>
          <p:cNvSpPr/>
          <p:nvPr/>
        </p:nvSpPr>
        <p:spPr>
          <a:xfrm>
            <a:off x="7040756" y="4193382"/>
            <a:ext cx="490904" cy="75010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79" name="Left-Right Arrow 235"/>
          <p:cNvSpPr/>
          <p:nvPr/>
        </p:nvSpPr>
        <p:spPr>
          <a:xfrm>
            <a:off x="7040756" y="4386264"/>
            <a:ext cx="490904" cy="75010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pSp>
        <p:nvGrpSpPr>
          <p:cNvPr id="280" name="Group 375"/>
          <p:cNvGrpSpPr>
            <a:grpSpLocks/>
          </p:cNvGrpSpPr>
          <p:nvPr/>
        </p:nvGrpSpPr>
        <p:grpSpPr bwMode="auto">
          <a:xfrm>
            <a:off x="1396544" y="4775599"/>
            <a:ext cx="1099924" cy="200055"/>
            <a:chOff x="3400822" y="438563"/>
            <a:chExt cx="1099771" cy="199632"/>
          </a:xfrm>
        </p:grpSpPr>
        <p:sp>
          <p:nvSpPr>
            <p:cNvPr id="281" name="Flowchart: Terminator 273"/>
            <p:cNvSpPr/>
            <p:nvPr/>
          </p:nvSpPr>
          <p:spPr>
            <a:xfrm>
              <a:off x="3400822" y="458761"/>
              <a:ext cx="117214" cy="122376"/>
            </a:xfrm>
            <a:prstGeom prst="flowChartTerminator">
              <a:avLst/>
            </a:prstGeom>
            <a:solidFill>
              <a:srgbClr val="7030A0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72000" tIns="0" rIns="0" bIns="0"/>
            <a:lstStyle/>
            <a:p>
              <a:pPr algn="ctr" defTabSz="911696" eaLnBrk="0" hangingPunct="0">
                <a:defRPr/>
              </a:pPr>
              <a:endParaRPr lang="pt-BR" sz="1400" i="1" kern="0" dirty="0" err="1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2" name="TextBox 374"/>
            <p:cNvSpPr txBox="1">
              <a:spLocks noChangeArrowheads="1"/>
            </p:cNvSpPr>
            <p:nvPr/>
          </p:nvSpPr>
          <p:spPr bwMode="auto">
            <a:xfrm>
              <a:off x="3469685" y="438563"/>
              <a:ext cx="1030908" cy="199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1pPr>
              <a:lvl2pPr marL="742950" indent="-28575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2pPr>
              <a:lvl3pPr marL="11430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3pPr>
              <a:lvl4pPr marL="16002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4pPr>
              <a:lvl5pPr marL="20574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5pPr>
              <a:lvl6pPr marL="25146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6pPr>
              <a:lvl7pPr marL="29718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7pPr>
              <a:lvl8pPr marL="34290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8pPr>
              <a:lvl9pPr marL="38862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pt-BR" sz="700" b="0" i="1" kern="0">
                  <a:solidFill>
                    <a:srgbClr val="000000"/>
                  </a:solidFill>
                  <a:latin typeface="Arial" charset="0"/>
                  <a:cs typeface="Arial" charset="0"/>
                </a:rPr>
                <a:t>Instância unix Solaris</a:t>
              </a:r>
            </a:p>
          </p:txBody>
        </p:sp>
      </p:grpSp>
      <p:grpSp>
        <p:nvGrpSpPr>
          <p:cNvPr id="283" name="Group 383"/>
          <p:cNvGrpSpPr>
            <a:grpSpLocks/>
          </p:cNvGrpSpPr>
          <p:nvPr/>
        </p:nvGrpSpPr>
        <p:grpSpPr bwMode="auto">
          <a:xfrm>
            <a:off x="2725621" y="4791100"/>
            <a:ext cx="952036" cy="200055"/>
            <a:chOff x="5436096" y="654587"/>
            <a:chExt cx="952933" cy="199632"/>
          </a:xfrm>
        </p:grpSpPr>
        <p:sp>
          <p:nvSpPr>
            <p:cNvPr id="284" name="Flowchart: Magnetic Disk 276"/>
            <p:cNvSpPr/>
            <p:nvPr/>
          </p:nvSpPr>
          <p:spPr>
            <a:xfrm>
              <a:off x="5436096" y="672409"/>
              <a:ext cx="120275" cy="98613"/>
            </a:xfrm>
            <a:prstGeom prst="flowChartMagneticDisk">
              <a:avLst/>
            </a:prstGeom>
            <a:gradFill rotWithShape="1">
              <a:gsLst>
                <a:gs pos="0">
                  <a:srgbClr val="00AFB2">
                    <a:satMod val="103000"/>
                    <a:lumMod val="102000"/>
                    <a:tint val="94000"/>
                  </a:srgbClr>
                </a:gs>
                <a:gs pos="50000">
                  <a:srgbClr val="00AFB2">
                    <a:satMod val="110000"/>
                    <a:lumMod val="100000"/>
                    <a:shade val="100000"/>
                  </a:srgbClr>
                </a:gs>
                <a:gs pos="100000">
                  <a:srgbClr val="00AFB2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solidFill>
                <a:srgbClr val="000000"/>
              </a:solidFill>
              <a:headEnd type="none" w="med" len="med"/>
              <a:tailEnd type="none" w="med" len="med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lIns="72000" tIns="0" rIns="0" bIns="0"/>
            <a:lstStyle/>
            <a:p>
              <a:pPr algn="ctr" defTabSz="911696" eaLnBrk="0" hangingPunct="0">
                <a:defRPr/>
              </a:pPr>
              <a:endParaRPr lang="pt-BR" sz="1400" kern="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5" name="TextBox 382"/>
            <p:cNvSpPr txBox="1">
              <a:spLocks noChangeArrowheads="1"/>
            </p:cNvSpPr>
            <p:nvPr/>
          </p:nvSpPr>
          <p:spPr bwMode="auto">
            <a:xfrm>
              <a:off x="5509434" y="654587"/>
              <a:ext cx="879595" cy="199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1pPr>
              <a:lvl2pPr marL="742950" indent="-28575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2pPr>
              <a:lvl3pPr marL="11430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3pPr>
              <a:lvl4pPr marL="16002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4pPr>
              <a:lvl5pPr marL="20574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5pPr>
              <a:lvl6pPr marL="25146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6pPr>
              <a:lvl7pPr marL="29718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7pPr>
              <a:lvl8pPr marL="34290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8pPr>
              <a:lvl9pPr marL="38862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pt-BR" sz="700" b="0" i="1" kern="0">
                  <a:solidFill>
                    <a:srgbClr val="000000"/>
                  </a:solidFill>
                  <a:latin typeface="Arial" charset="0"/>
                  <a:cs typeface="Arial" charset="0"/>
                </a:rPr>
                <a:t>Banco Oracle 9.2</a:t>
              </a:r>
            </a:p>
          </p:txBody>
        </p:sp>
      </p:grpSp>
      <p:grpSp>
        <p:nvGrpSpPr>
          <p:cNvPr id="286" name="Group 385"/>
          <p:cNvGrpSpPr>
            <a:grpSpLocks/>
          </p:cNvGrpSpPr>
          <p:nvPr/>
        </p:nvGrpSpPr>
        <p:grpSpPr bwMode="auto">
          <a:xfrm>
            <a:off x="3763089" y="4769645"/>
            <a:ext cx="932937" cy="200055"/>
            <a:chOff x="6117309" y="489305"/>
            <a:chExt cx="933327" cy="199632"/>
          </a:xfrm>
        </p:grpSpPr>
        <p:sp>
          <p:nvSpPr>
            <p:cNvPr id="287" name="Rectangle 275"/>
            <p:cNvSpPr/>
            <p:nvPr/>
          </p:nvSpPr>
          <p:spPr>
            <a:xfrm flipH="1" flipV="1">
              <a:off x="6117309" y="543958"/>
              <a:ext cx="118746" cy="74851"/>
            </a:xfrm>
            <a:prstGeom prst="rect">
              <a:avLst/>
            </a:prstGeom>
            <a:solidFill>
              <a:srgbClr val="E4D3B5"/>
            </a:solidFill>
            <a:ln w="12700" cap="flat" cmpd="sng" algn="ctr">
              <a:solidFill>
                <a:srgbClr val="E4D3B5">
                  <a:shade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72000" tIns="0" rIns="0" bIns="0"/>
            <a:lstStyle/>
            <a:p>
              <a:pPr algn="ctr" defTabSz="911696" eaLnBrk="0" hangingPunct="0">
                <a:defRPr/>
              </a:pPr>
              <a:endParaRPr lang="pt-BR" sz="1400" kern="0" dirty="0" err="1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8" name="TextBox 384"/>
            <p:cNvSpPr txBox="1">
              <a:spLocks noChangeArrowheads="1"/>
            </p:cNvSpPr>
            <p:nvPr/>
          </p:nvSpPr>
          <p:spPr bwMode="auto">
            <a:xfrm>
              <a:off x="6189143" y="489305"/>
              <a:ext cx="861493" cy="199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1pPr>
              <a:lvl2pPr marL="742950" indent="-28575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2pPr>
              <a:lvl3pPr marL="11430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3pPr>
              <a:lvl4pPr marL="16002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4pPr>
              <a:lvl5pPr marL="20574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5pPr>
              <a:lvl6pPr marL="25146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6pPr>
              <a:lvl7pPr marL="29718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7pPr>
              <a:lvl8pPr marL="34290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8pPr>
              <a:lvl9pPr marL="38862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pt-BR" sz="700" b="0" i="1" kern="0">
                  <a:solidFill>
                    <a:srgbClr val="000000"/>
                  </a:solidFill>
                  <a:latin typeface="Arial" charset="0"/>
                  <a:cs typeface="Arial" charset="0"/>
                </a:rPr>
                <a:t>Aplicações batch</a:t>
              </a:r>
            </a:p>
          </p:txBody>
        </p:sp>
      </p:grpSp>
      <p:grpSp>
        <p:nvGrpSpPr>
          <p:cNvPr id="289" name="Group 387"/>
          <p:cNvGrpSpPr>
            <a:grpSpLocks/>
          </p:cNvGrpSpPr>
          <p:nvPr/>
        </p:nvGrpSpPr>
        <p:grpSpPr bwMode="auto">
          <a:xfrm>
            <a:off x="4766822" y="4782742"/>
            <a:ext cx="1389354" cy="200055"/>
            <a:chOff x="7100665" y="232721"/>
            <a:chExt cx="1389228" cy="199632"/>
          </a:xfrm>
        </p:grpSpPr>
        <p:pic>
          <p:nvPicPr>
            <p:cNvPr id="290" name="Picture 3" descr="C:\Users\Serjao e Didi\AppData\Local\Microsoft\Windows\Temporary Internet Files\Content.IE5\QHM5YJ43\MC900431535[1]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0665" y="267494"/>
              <a:ext cx="235546" cy="106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1" name="TextBox 386"/>
            <p:cNvSpPr txBox="1">
              <a:spLocks noChangeArrowheads="1"/>
            </p:cNvSpPr>
            <p:nvPr/>
          </p:nvSpPr>
          <p:spPr bwMode="auto">
            <a:xfrm>
              <a:off x="7268195" y="232721"/>
              <a:ext cx="1221698" cy="199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34988" eaLnBrk="0" hangingPunct="0">
                <a:lnSpc>
                  <a:spcPct val="110000"/>
                </a:lnSpc>
                <a:spcAft>
                  <a:spcPts val="600"/>
                </a:spcAft>
                <a:buClr>
                  <a:schemeClr val="accent1"/>
                </a:buClr>
                <a:buSzPct val="120000"/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1pPr>
              <a:lvl2pPr marL="742950" indent="-285750" defTabSz="534988" eaLnBrk="0" hangingPunct="0">
                <a:lnSpc>
                  <a:spcPct val="110000"/>
                </a:lnSpc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2pPr>
              <a:lvl3pPr marL="1143000" indent="-228600" defTabSz="534988" eaLnBrk="0" hangingPunct="0">
                <a:lnSpc>
                  <a:spcPct val="110000"/>
                </a:lnSpc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3pPr>
              <a:lvl4pPr marL="1600200" indent="-228600" defTabSz="534988" eaLnBrk="0" hangingPunct="0">
                <a:lnSpc>
                  <a:spcPct val="110000"/>
                </a:lnSpc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4pPr>
              <a:lvl5pPr marL="2057400" indent="-228600" defTabSz="534988" eaLnBrk="0" hangingPunct="0">
                <a:lnSpc>
                  <a:spcPct val="110000"/>
                </a:lnSpc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5pPr>
              <a:lvl6pPr marL="2514600" indent="-228600" defTabSz="534988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6pPr>
              <a:lvl7pPr marL="2971800" indent="-228600" defTabSz="534988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7pPr>
              <a:lvl8pPr marL="3429000" indent="-228600" defTabSz="534988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8pPr>
              <a:lvl9pPr marL="3886200" indent="-228600" defTabSz="534988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pt-BR" altLang="pt-BR" sz="700" i="1">
                  <a:solidFill>
                    <a:srgbClr val="000000"/>
                  </a:solidFill>
                  <a:cs typeface="Arial" charset="0"/>
                </a:rPr>
                <a:t>Transferência de arquivos</a:t>
              </a:r>
            </a:p>
          </p:txBody>
        </p:sp>
      </p:grpSp>
      <p:sp>
        <p:nvSpPr>
          <p:cNvPr id="292" name="TextBox 392"/>
          <p:cNvSpPr txBox="1">
            <a:spLocks noChangeArrowheads="1"/>
          </p:cNvSpPr>
          <p:nvPr/>
        </p:nvSpPr>
        <p:spPr bwMode="auto">
          <a:xfrm>
            <a:off x="266691" y="4866093"/>
            <a:ext cx="658608" cy="230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69" tIns="45571" rIns="91169" bIns="45571">
            <a:spAutoFit/>
          </a:bodyPr>
          <a:lstStyle>
            <a:lvl1pPr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900" b="1" i="1">
                <a:solidFill>
                  <a:srgbClr val="000000"/>
                </a:solidFill>
                <a:cs typeface="Arial" charset="0"/>
              </a:rPr>
              <a:t>Legenda</a:t>
            </a:r>
          </a:p>
        </p:txBody>
      </p:sp>
    </p:spTree>
    <p:extLst>
      <p:ext uri="{BB962C8B-B14F-4D97-AF65-F5344CB8AC3E}">
        <p14:creationId xmlns:p14="http://schemas.microsoft.com/office/powerpoint/2010/main" val="415619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037" y="267315"/>
            <a:ext cx="5772963" cy="1945109"/>
          </a:xfrm>
        </p:spPr>
        <p:txBody>
          <a:bodyPr/>
          <a:lstStyle/>
          <a:p>
            <a:r>
              <a:rPr lang="en-US" dirty="0" err="1" smtClean="0"/>
              <a:t>Objetivo</a:t>
            </a:r>
            <a:r>
              <a:rPr lang="en-US" dirty="0" smtClean="0"/>
              <a:t> do </a:t>
            </a:r>
            <a:r>
              <a:rPr lang="en-US" dirty="0" err="1" smtClean="0"/>
              <a:t>projeto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>
                <a:latin typeface="Simplon BP Bold"/>
                <a:cs typeface="Simplon BP Bold"/>
              </a:rPr>
              <a:pPr/>
              <a:t>3</a:t>
            </a:fld>
            <a:endParaRPr lang="en-US" dirty="0">
              <a:latin typeface="Simplon BP Bold"/>
              <a:cs typeface="Simplon BP Bold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23037" y="902976"/>
            <a:ext cx="4756964" cy="609362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dirty="0" err="1" smtClean="0"/>
              <a:t>Unificar</a:t>
            </a:r>
            <a:r>
              <a:rPr lang="en-US" dirty="0" smtClean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processos</a:t>
            </a:r>
            <a:r>
              <a:rPr lang="en-US" dirty="0"/>
              <a:t> de </a:t>
            </a:r>
            <a:r>
              <a:rPr lang="en-US" dirty="0" err="1"/>
              <a:t>Gestão</a:t>
            </a:r>
            <a:r>
              <a:rPr lang="en-US" dirty="0"/>
              <a:t> de </a:t>
            </a:r>
            <a:r>
              <a:rPr lang="en-US" dirty="0" err="1"/>
              <a:t>Fraudes</a:t>
            </a:r>
            <a:r>
              <a:rPr lang="en-US" dirty="0"/>
              <a:t> e </a:t>
            </a:r>
            <a:r>
              <a:rPr lang="en-US" dirty="0" err="1"/>
              <a:t>habilitar</a:t>
            </a:r>
            <a:r>
              <a:rPr lang="en-US" dirty="0"/>
              <a:t> as </a:t>
            </a:r>
            <a:r>
              <a:rPr lang="en-US" dirty="0" err="1"/>
              <a:t>capacidades</a:t>
            </a:r>
            <a:r>
              <a:rPr lang="en-US" dirty="0"/>
              <a:t> para a </a:t>
            </a:r>
            <a:r>
              <a:rPr lang="en-US" dirty="0" err="1"/>
              <a:t>transformação</a:t>
            </a:r>
            <a:r>
              <a:rPr lang="en-US" dirty="0"/>
              <a:t> digital </a:t>
            </a:r>
            <a:r>
              <a:rPr lang="en-US" dirty="0" err="1"/>
              <a:t>na</a:t>
            </a:r>
            <a:r>
              <a:rPr lang="en-US" dirty="0"/>
              <a:t> Oi</a:t>
            </a: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 lvl="0">
              <a:lnSpc>
                <a:spcPct val="100000"/>
              </a:lnSpc>
              <a:defRPr/>
            </a:pP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323037" y="2134215"/>
            <a:ext cx="5772963" cy="19451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57200" rtl="0" eaLnBrk="1" latinLnBrk="0" hangingPunct="1">
              <a:lnSpc>
                <a:spcPts val="3600"/>
              </a:lnSpc>
              <a:spcBef>
                <a:spcPts val="1100"/>
              </a:spcBef>
              <a:buNone/>
              <a:defRPr sz="3600" i="1" kern="1200">
                <a:solidFill>
                  <a:srgbClr val="4D4D4D"/>
                </a:solidFill>
                <a:latin typeface="Simplon Oi Headline"/>
                <a:ea typeface="+mj-ea"/>
                <a:cs typeface="Simplon Oi Headline"/>
              </a:defRPr>
            </a:lvl1pPr>
          </a:lstStyle>
          <a:p>
            <a:r>
              <a:rPr lang="en-US" i="0" dirty="0" err="1" smtClean="0"/>
              <a:t>motivadores</a:t>
            </a:r>
            <a:endParaRPr lang="en-US" i="0" dirty="0"/>
          </a:p>
        </p:txBody>
      </p:sp>
      <p:sp>
        <p:nvSpPr>
          <p:cNvPr id="6" name="Text Placeholder 8"/>
          <p:cNvSpPr txBox="1">
            <a:spLocks/>
          </p:cNvSpPr>
          <p:nvPr/>
        </p:nvSpPr>
        <p:spPr>
          <a:xfrm>
            <a:off x="323036" y="2782576"/>
            <a:ext cx="6141264" cy="1979924"/>
          </a:xfrm>
          <a:prstGeom prst="rect">
            <a:avLst/>
          </a:prstGeom>
        </p:spPr>
        <p:txBody>
          <a:bodyPr lIns="0" tIns="0" rIns="0" bIns="0">
            <a:normAutofit fontScale="92500" lnSpcReduction="10000"/>
          </a:bodyPr>
          <a:lstStyle>
            <a:lvl1pPr marL="0" marR="0" indent="0" algn="l" defTabSz="4572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kern="1200" cap="none" baseline="0">
                <a:solidFill>
                  <a:srgbClr val="4D4D4D"/>
                </a:solidFill>
                <a:latin typeface="Simplon BP"/>
                <a:ea typeface="+mn-ea"/>
                <a:cs typeface="Museo Sans 300"/>
              </a:defRPr>
            </a:lvl1pPr>
            <a:lvl2pPr marL="176213" indent="-176213" algn="l" defTabSz="457200" rtl="0" eaLnBrk="1" latinLnBrk="0" hangingPunct="1">
              <a:lnSpc>
                <a:spcPts val="2000"/>
              </a:lnSpc>
              <a:spcBef>
                <a:spcPts val="900"/>
              </a:spcBef>
              <a:buSzPct val="50000"/>
              <a:buFont typeface="Arial"/>
              <a:buChar char="•"/>
              <a:tabLst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914400" indent="0" algn="l" defTabSz="457200" rtl="0" eaLnBrk="1" latinLnBrk="0" hangingPunct="1">
              <a:lnSpc>
                <a:spcPts val="2200"/>
              </a:lnSpc>
              <a:spcBef>
                <a:spcPts val="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371600" indent="0" algn="l" defTabSz="457200" rtl="0" eaLnBrk="1" latinLnBrk="0" hangingPunct="1">
              <a:lnSpc>
                <a:spcPts val="2200"/>
              </a:lnSpc>
              <a:spcBef>
                <a:spcPts val="0"/>
              </a:spcBef>
              <a:buFont typeface="Arial"/>
              <a:buNone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1828800" indent="0" algn="l" defTabSz="457200" rtl="0" eaLnBrk="1" latinLnBrk="0" hangingPunct="1">
              <a:lnSpc>
                <a:spcPts val="2200"/>
              </a:lnSpc>
              <a:spcBef>
                <a:spcPts val="0"/>
              </a:spcBef>
              <a:buFont typeface="Arial"/>
              <a:buNone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Tx/>
              <a:buChar char="-"/>
              <a:defRPr/>
            </a:pPr>
            <a:r>
              <a:rPr lang="en-US" dirty="0" err="1" smtClean="0"/>
              <a:t>Solução</a:t>
            </a:r>
            <a:r>
              <a:rPr lang="en-US" dirty="0" smtClean="0"/>
              <a:t> </a:t>
            </a:r>
            <a:r>
              <a:rPr lang="en-US" dirty="0" err="1" smtClean="0"/>
              <a:t>atual</a:t>
            </a:r>
            <a:r>
              <a:rPr lang="en-US" dirty="0" smtClean="0"/>
              <a:t> </a:t>
            </a:r>
            <a:r>
              <a:rPr lang="en-US" dirty="0" err="1" smtClean="0"/>
              <a:t>segregada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regiões</a:t>
            </a:r>
            <a:r>
              <a:rPr lang="en-US" dirty="0" smtClean="0"/>
              <a:t>, </a:t>
            </a:r>
            <a:r>
              <a:rPr lang="en-US" dirty="0" err="1" smtClean="0"/>
              <a:t>produtos</a:t>
            </a:r>
            <a:r>
              <a:rPr lang="en-US" dirty="0" smtClean="0"/>
              <a:t> e </a:t>
            </a:r>
            <a:r>
              <a:rPr lang="en-US" dirty="0" err="1" smtClean="0"/>
              <a:t>serviços</a:t>
            </a:r>
            <a:r>
              <a:rPr lang="en-US" dirty="0" smtClean="0"/>
              <a:t>;</a:t>
            </a:r>
          </a:p>
          <a:p>
            <a:pPr marL="285750" indent="-285750">
              <a:lnSpc>
                <a:spcPct val="100000"/>
              </a:lnSpc>
              <a:buFontTx/>
              <a:buChar char="-"/>
              <a:defRPr/>
            </a:pPr>
            <a:r>
              <a:rPr lang="en-US" dirty="0" err="1" smtClean="0"/>
              <a:t>Ausência</a:t>
            </a:r>
            <a:r>
              <a:rPr lang="en-US" dirty="0" smtClean="0"/>
              <a:t> de </a:t>
            </a:r>
            <a:r>
              <a:rPr lang="en-US" dirty="0" err="1" smtClean="0"/>
              <a:t>visão</a:t>
            </a:r>
            <a:r>
              <a:rPr lang="en-US" dirty="0" smtClean="0"/>
              <a:t> </a:t>
            </a:r>
            <a:r>
              <a:rPr lang="en-US" dirty="0" err="1" smtClean="0"/>
              <a:t>unificada</a:t>
            </a:r>
            <a:r>
              <a:rPr lang="en-US" dirty="0" smtClean="0"/>
              <a:t> dos </a:t>
            </a:r>
            <a:r>
              <a:rPr lang="en-US" dirty="0" err="1" smtClean="0"/>
              <a:t>cenários</a:t>
            </a:r>
            <a:r>
              <a:rPr lang="en-US" dirty="0" smtClean="0"/>
              <a:t> de </a:t>
            </a:r>
            <a:r>
              <a:rPr lang="en-US" dirty="0" err="1" smtClean="0"/>
              <a:t>fraude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multi </a:t>
            </a:r>
            <a:r>
              <a:rPr lang="en-US" dirty="0" err="1" smtClean="0"/>
              <a:t>produtos</a:t>
            </a:r>
            <a:r>
              <a:rPr lang="en-US" dirty="0" smtClean="0"/>
              <a:t> </a:t>
            </a:r>
            <a:r>
              <a:rPr lang="en-US" dirty="0" err="1" smtClean="0"/>
              <a:t>impedindo</a:t>
            </a:r>
            <a:r>
              <a:rPr lang="en-US" dirty="0" smtClean="0"/>
              <a:t> a </a:t>
            </a:r>
            <a:r>
              <a:rPr lang="en-US" dirty="0" err="1" smtClean="0"/>
              <a:t>identificação</a:t>
            </a:r>
            <a:r>
              <a:rPr lang="en-US" dirty="0" smtClean="0"/>
              <a:t> de </a:t>
            </a:r>
            <a:r>
              <a:rPr lang="en-US" dirty="0" err="1" smtClean="0"/>
              <a:t>associações</a:t>
            </a:r>
            <a:r>
              <a:rPr lang="en-US" dirty="0" smtClean="0"/>
              <a:t> </a:t>
            </a:r>
            <a:r>
              <a:rPr lang="en-US" dirty="0" err="1" smtClean="0"/>
              <a:t>suspeitas</a:t>
            </a:r>
            <a:r>
              <a:rPr lang="en-US" dirty="0" smtClean="0"/>
              <a:t> entre </a:t>
            </a:r>
            <a:r>
              <a:rPr lang="en-US" dirty="0" err="1" smtClean="0"/>
              <a:t>clientes</a:t>
            </a:r>
            <a:r>
              <a:rPr lang="en-US" dirty="0" smtClean="0"/>
              <a:t> e </a:t>
            </a:r>
            <a:r>
              <a:rPr lang="en-US" dirty="0" err="1" smtClean="0"/>
              <a:t>contas</a:t>
            </a:r>
            <a:r>
              <a:rPr lang="en-US" dirty="0" smtClean="0"/>
              <a:t> para </a:t>
            </a:r>
            <a:r>
              <a:rPr lang="en-US" dirty="0" err="1" smtClean="0"/>
              <a:t>todas</a:t>
            </a:r>
            <a:r>
              <a:rPr lang="en-US" dirty="0" smtClean="0"/>
              <a:t> as </a:t>
            </a:r>
            <a:r>
              <a:rPr lang="en-US" dirty="0" err="1" smtClean="0"/>
              <a:t>linhas</a:t>
            </a:r>
            <a:r>
              <a:rPr lang="en-US" dirty="0" smtClean="0"/>
              <a:t> de </a:t>
            </a:r>
            <a:r>
              <a:rPr lang="en-US" dirty="0" err="1" smtClean="0"/>
              <a:t>negócio</a:t>
            </a:r>
            <a:r>
              <a:rPr lang="en-US" dirty="0" smtClean="0"/>
              <a:t> da Oi;</a:t>
            </a:r>
          </a:p>
          <a:p>
            <a:pPr marL="285750" indent="-285750">
              <a:lnSpc>
                <a:spcPct val="100000"/>
              </a:lnSpc>
              <a:buFontTx/>
              <a:buChar char="-"/>
              <a:defRPr/>
            </a:pPr>
            <a:r>
              <a:rPr lang="en-US" dirty="0" err="1" smtClean="0"/>
              <a:t>Solução</a:t>
            </a:r>
            <a:r>
              <a:rPr lang="en-US" dirty="0" smtClean="0"/>
              <a:t> </a:t>
            </a:r>
            <a:r>
              <a:rPr lang="en-US" dirty="0" err="1" smtClean="0"/>
              <a:t>atual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preparada</a:t>
            </a:r>
            <a:r>
              <a:rPr lang="en-US" dirty="0" smtClean="0"/>
              <a:t> para </a:t>
            </a:r>
            <a:r>
              <a:rPr lang="en-US" dirty="0" err="1" smtClean="0"/>
              <a:t>novos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fraude</a:t>
            </a:r>
            <a:r>
              <a:rPr lang="en-US" dirty="0" smtClean="0"/>
              <a:t> a </a:t>
            </a:r>
            <a:r>
              <a:rPr lang="en-US" dirty="0" err="1" smtClean="0"/>
              <a:t>serem</a:t>
            </a:r>
            <a:r>
              <a:rPr lang="en-US" dirty="0" smtClean="0"/>
              <a:t> </a:t>
            </a:r>
            <a:r>
              <a:rPr lang="en-US" dirty="0" err="1" smtClean="0"/>
              <a:t>detectados</a:t>
            </a:r>
            <a:r>
              <a:rPr lang="en-US" dirty="0" smtClean="0"/>
              <a:t> com a </a:t>
            </a:r>
            <a:r>
              <a:rPr lang="en-US" dirty="0" err="1" smtClean="0"/>
              <a:t>Transformação</a:t>
            </a:r>
            <a:r>
              <a:rPr lang="en-US" dirty="0" smtClean="0"/>
              <a:t> Digital.</a:t>
            </a:r>
          </a:p>
          <a:p>
            <a:pPr marL="285750" indent="-285750">
              <a:lnSpc>
                <a:spcPct val="100000"/>
              </a:lnSpc>
              <a:buFontTx/>
              <a:buChar char="-"/>
              <a:defRPr/>
            </a:pPr>
            <a:r>
              <a:rPr lang="en-US" dirty="0" err="1" smtClean="0"/>
              <a:t>Solução</a:t>
            </a:r>
            <a:r>
              <a:rPr lang="en-US" dirty="0" smtClean="0"/>
              <a:t> </a:t>
            </a:r>
            <a:r>
              <a:rPr lang="en-US" dirty="0" err="1" smtClean="0"/>
              <a:t>atual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análise</a:t>
            </a:r>
            <a:r>
              <a:rPr lang="en-US" dirty="0" smtClean="0"/>
              <a:t> </a:t>
            </a:r>
            <a:r>
              <a:rPr lang="en-US" dirty="0" err="1" smtClean="0"/>
              <a:t>preditiva</a:t>
            </a:r>
            <a:r>
              <a:rPr lang="en-US" dirty="0" smtClean="0"/>
              <a:t> para </a:t>
            </a:r>
            <a:r>
              <a:rPr lang="en-US" dirty="0" err="1" smtClean="0"/>
              <a:t>antecipar</a:t>
            </a:r>
            <a:r>
              <a:rPr lang="en-US" dirty="0" smtClean="0"/>
              <a:t> a </a:t>
            </a:r>
            <a:r>
              <a:rPr lang="en-US" dirty="0" err="1" smtClean="0"/>
              <a:t>identificação</a:t>
            </a:r>
            <a:r>
              <a:rPr lang="en-US" dirty="0" smtClean="0"/>
              <a:t> de </a:t>
            </a:r>
            <a:r>
              <a:rPr lang="en-US" dirty="0" err="1" smtClean="0"/>
              <a:t>novos</a:t>
            </a:r>
            <a:r>
              <a:rPr lang="en-US" dirty="0" smtClean="0"/>
              <a:t> </a:t>
            </a:r>
            <a:r>
              <a:rPr lang="en-US" dirty="0" err="1" smtClean="0"/>
              <a:t>cenários</a:t>
            </a:r>
            <a:r>
              <a:rPr lang="en-US" dirty="0" smtClean="0"/>
              <a:t> de </a:t>
            </a:r>
            <a:r>
              <a:rPr lang="en-US" dirty="0" err="1" smtClean="0"/>
              <a:t>fraude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00000"/>
              </a:lnSpc>
              <a:buFontTx/>
              <a:buChar char="-"/>
              <a:defRPr/>
            </a:pPr>
            <a:r>
              <a:rPr lang="en-US" dirty="0" err="1" smtClean="0"/>
              <a:t>Processos</a:t>
            </a:r>
            <a:r>
              <a:rPr lang="en-US" dirty="0" smtClean="0"/>
              <a:t> </a:t>
            </a:r>
            <a:r>
              <a:rPr lang="en-US" dirty="0" err="1" smtClean="0"/>
              <a:t>manuais</a:t>
            </a:r>
            <a:r>
              <a:rPr lang="en-US" dirty="0" smtClean="0"/>
              <a:t> de </a:t>
            </a:r>
            <a:r>
              <a:rPr lang="en-US" dirty="0" err="1" smtClean="0"/>
              <a:t>prevenção</a:t>
            </a:r>
            <a:r>
              <a:rPr lang="en-US" dirty="0" smtClean="0"/>
              <a:t> a </a:t>
            </a:r>
            <a:r>
              <a:rPr lang="en-US" dirty="0" err="1" smtClean="0"/>
              <a:t>fraude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OI TV e </a:t>
            </a:r>
            <a:r>
              <a:rPr lang="en-US" dirty="0" err="1" smtClean="0"/>
              <a:t>Fixo</a:t>
            </a:r>
            <a:r>
              <a:rPr lang="en-US" dirty="0" smtClean="0"/>
              <a:t> R2 </a:t>
            </a:r>
            <a:r>
              <a:rPr lang="en-US" dirty="0" err="1" smtClean="0"/>
              <a:t>geram</a:t>
            </a:r>
            <a:r>
              <a:rPr lang="en-US" dirty="0" smtClean="0"/>
              <a:t> </a:t>
            </a:r>
            <a:r>
              <a:rPr lang="en-US" dirty="0" err="1" smtClean="0"/>
              <a:t>custos</a:t>
            </a:r>
            <a:r>
              <a:rPr lang="en-US" dirty="0" smtClean="0"/>
              <a:t> com BO e </a:t>
            </a:r>
            <a:r>
              <a:rPr lang="en-US" dirty="0" err="1" smtClean="0"/>
              <a:t>perda</a:t>
            </a:r>
            <a:r>
              <a:rPr lang="en-US" dirty="0" smtClean="0"/>
              <a:t> de </a:t>
            </a:r>
            <a:r>
              <a:rPr lang="en-US" dirty="0" err="1" smtClean="0"/>
              <a:t>receita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18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ítulo 2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pt-BR" sz="2000" dirty="0" smtClean="0">
                <a:solidFill>
                  <a:schemeClr val="accent1"/>
                </a:solidFill>
              </a:rPr>
              <a:t>planejamos um </a:t>
            </a:r>
            <a:r>
              <a:rPr lang="pt-BR" sz="2000" i="1" dirty="0" err="1" smtClean="0">
                <a:solidFill>
                  <a:schemeClr val="accent1"/>
                </a:solidFill>
              </a:rPr>
              <a:t>roadmap</a:t>
            </a:r>
            <a:r>
              <a:rPr lang="pt-BR" sz="2000" i="1" dirty="0" smtClean="0">
                <a:solidFill>
                  <a:schemeClr val="accent1"/>
                </a:solidFill>
              </a:rPr>
              <a:t> </a:t>
            </a:r>
            <a:r>
              <a:rPr lang="pt-BR" sz="2000" dirty="0" smtClean="0">
                <a:solidFill>
                  <a:schemeClr val="accent1"/>
                </a:solidFill>
              </a:rPr>
              <a:t> priorizando os principais problemas e benefícios mapeados até o momento.</a:t>
            </a:r>
            <a:endParaRPr lang="pt-BR" sz="2000" dirty="0">
              <a:solidFill>
                <a:schemeClr val="accent1"/>
              </a:solidFill>
            </a:endParaRPr>
          </a:p>
        </p:txBody>
      </p:sp>
      <p:pic>
        <p:nvPicPr>
          <p:cNvPr id="42" name="Diagrama 24"/>
          <p:cNvPicPr>
            <a:picLocks noChangeArrowheads="1"/>
          </p:cNvPicPr>
          <p:nvPr/>
        </p:nvPicPr>
        <p:blipFill>
          <a:blip r:embed="rId3" cstate="print"/>
          <a:srcRect b="7692"/>
          <a:stretch>
            <a:fillRect/>
          </a:stretch>
        </p:blipFill>
        <p:spPr bwMode="auto">
          <a:xfrm>
            <a:off x="2464693" y="1769268"/>
            <a:ext cx="5156200" cy="27368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44" name="Text Box 73"/>
          <p:cNvSpPr txBox="1">
            <a:spLocks noChangeArrowheads="1"/>
          </p:cNvSpPr>
          <p:nvPr/>
        </p:nvSpPr>
        <p:spPr bwMode="auto">
          <a:xfrm>
            <a:off x="3770387" y="3572668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 err="1" smtClean="0">
                <a:latin typeface="+mn-lt"/>
                <a:cs typeface="+mn-cs"/>
              </a:rPr>
              <a:t>Fase</a:t>
            </a:r>
            <a:r>
              <a:rPr lang="en-US" sz="800" b="1" dirty="0" smtClean="0">
                <a:latin typeface="+mn-lt"/>
                <a:cs typeface="+mn-cs"/>
              </a:rPr>
              <a:t> 1</a:t>
            </a:r>
            <a:endParaRPr lang="en-US" sz="800" b="1" dirty="0">
              <a:latin typeface="+mn-lt"/>
              <a:cs typeface="+mn-cs"/>
            </a:endParaRPr>
          </a:p>
        </p:txBody>
      </p:sp>
      <p:sp>
        <p:nvSpPr>
          <p:cNvPr id="46" name="Text Box 75"/>
          <p:cNvSpPr txBox="1">
            <a:spLocks noChangeArrowheads="1"/>
          </p:cNvSpPr>
          <p:nvPr/>
        </p:nvSpPr>
        <p:spPr bwMode="auto">
          <a:xfrm>
            <a:off x="4422080" y="3174206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 err="1" smtClean="0"/>
              <a:t>Fase</a:t>
            </a:r>
            <a:r>
              <a:rPr lang="en-US" sz="800" b="1" dirty="0" smtClean="0">
                <a:latin typeface="+mn-lt"/>
                <a:cs typeface="+mn-cs"/>
              </a:rPr>
              <a:t> 2</a:t>
            </a:r>
            <a:endParaRPr lang="en-US" sz="800" b="1" dirty="0">
              <a:latin typeface="+mn-lt"/>
              <a:cs typeface="+mn-cs"/>
            </a:endParaRPr>
          </a:p>
        </p:txBody>
      </p:sp>
      <p:sp>
        <p:nvSpPr>
          <p:cNvPr id="47" name="Text Box 77"/>
          <p:cNvSpPr txBox="1">
            <a:spLocks noChangeArrowheads="1"/>
          </p:cNvSpPr>
          <p:nvPr/>
        </p:nvSpPr>
        <p:spPr bwMode="auto">
          <a:xfrm>
            <a:off x="5179318" y="2885281"/>
            <a:ext cx="50687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800" b="1" dirty="0" smtClean="0">
                <a:latin typeface="+mn-lt"/>
                <a:cs typeface="+mn-cs"/>
              </a:rPr>
              <a:t>Fase 3</a:t>
            </a:r>
            <a:endParaRPr lang="en-US" sz="800" b="1" dirty="0">
              <a:latin typeface="+mn-lt"/>
              <a:cs typeface="+mn-cs"/>
            </a:endParaRPr>
          </a:p>
        </p:txBody>
      </p:sp>
      <p:sp>
        <p:nvSpPr>
          <p:cNvPr id="48" name="Text Box 78"/>
          <p:cNvSpPr txBox="1">
            <a:spLocks noChangeArrowheads="1"/>
          </p:cNvSpPr>
          <p:nvPr/>
        </p:nvSpPr>
        <p:spPr bwMode="auto">
          <a:xfrm>
            <a:off x="5768347" y="2704158"/>
            <a:ext cx="9415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dirty="0" err="1" smtClean="0">
                <a:latin typeface="+mn-lt"/>
                <a:cs typeface="+mn-cs"/>
              </a:rPr>
              <a:t>Onda</a:t>
            </a:r>
            <a:r>
              <a:rPr lang="en-US" sz="800" b="1" dirty="0" smtClean="0">
                <a:latin typeface="+mn-lt"/>
                <a:cs typeface="+mn-cs"/>
              </a:rPr>
              <a:t> de </a:t>
            </a:r>
            <a:r>
              <a:rPr lang="en-US" sz="800" b="1" dirty="0" err="1" smtClean="0">
                <a:latin typeface="+mn-lt"/>
                <a:cs typeface="+mn-cs"/>
              </a:rPr>
              <a:t>evolução</a:t>
            </a:r>
            <a:r>
              <a:rPr lang="en-US" sz="800" b="1" dirty="0" smtClean="0">
                <a:latin typeface="+mn-lt"/>
                <a:cs typeface="+mn-cs"/>
              </a:rPr>
              <a:t/>
            </a:r>
            <a:br>
              <a:rPr lang="en-US" sz="800" b="1" dirty="0" smtClean="0">
                <a:latin typeface="+mn-lt"/>
                <a:cs typeface="+mn-cs"/>
              </a:rPr>
            </a:br>
            <a:r>
              <a:rPr lang="en-US" sz="800" b="1" dirty="0" err="1" smtClean="0">
                <a:latin typeface="+mn-lt"/>
                <a:cs typeface="+mn-cs"/>
              </a:rPr>
              <a:t>contínua</a:t>
            </a:r>
            <a:endParaRPr lang="en-US" sz="800" b="1" dirty="0">
              <a:latin typeface="+mn-lt"/>
              <a:cs typeface="+mn-cs"/>
            </a:endParaRPr>
          </a:p>
        </p:txBody>
      </p:sp>
      <p:sp>
        <p:nvSpPr>
          <p:cNvPr id="49" name="Text Box 109"/>
          <p:cNvSpPr txBox="1">
            <a:spLocks noChangeArrowheads="1"/>
          </p:cNvSpPr>
          <p:nvPr/>
        </p:nvSpPr>
        <p:spPr bwMode="auto">
          <a:xfrm>
            <a:off x="3131840" y="4230936"/>
            <a:ext cx="1765300" cy="123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92075" indent="-92075" algn="ctr">
              <a:lnSpc>
                <a:spcPct val="8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pt-BR" sz="1000" b="1" dirty="0">
                <a:solidFill>
                  <a:srgbClr val="1D04D6"/>
                </a:solidFill>
                <a:latin typeface="Georgia" pitchFamily="18" charset="0"/>
              </a:rPr>
              <a:t>Situação atual</a:t>
            </a:r>
            <a:endParaRPr lang="pt-BR" sz="1000" dirty="0">
              <a:solidFill>
                <a:srgbClr val="1D04D6"/>
              </a:solidFill>
              <a:latin typeface="Georgia" pitchFamily="18" charset="0"/>
            </a:endParaRPr>
          </a:p>
        </p:txBody>
      </p:sp>
      <p:sp>
        <p:nvSpPr>
          <p:cNvPr id="52" name="Text Box 109"/>
          <p:cNvSpPr txBox="1">
            <a:spLocks noChangeArrowheads="1"/>
          </p:cNvSpPr>
          <p:nvPr/>
        </p:nvSpPr>
        <p:spPr bwMode="auto">
          <a:xfrm>
            <a:off x="7001768" y="1715667"/>
            <a:ext cx="1890712" cy="109414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92075" indent="-92075" algn="ctr" fontAlgn="auto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pt-BR" sz="1200" b="1" i="1" dirty="0">
              <a:solidFill>
                <a:schemeClr val="accent5">
                  <a:lumMod val="75000"/>
                </a:schemeClr>
              </a:solidFill>
              <a:latin typeface="+mn-lt"/>
              <a:cs typeface="+mn-cs"/>
            </a:endParaRPr>
          </a:p>
          <a:p>
            <a:pPr marL="92075" indent="-92075" algn="ctr" fontAlgn="auto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pt-BR" sz="1200" b="1" i="1" dirty="0" smtClean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  <a:t>Visão futura de TI</a:t>
            </a:r>
            <a:endParaRPr lang="pt-BR" sz="1200" b="1" i="1" dirty="0">
              <a:solidFill>
                <a:schemeClr val="accent5">
                  <a:lumMod val="75000"/>
                </a:schemeClr>
              </a:solidFill>
              <a:latin typeface="+mn-lt"/>
              <a:cs typeface="+mn-cs"/>
            </a:endParaRPr>
          </a:p>
          <a:p>
            <a:pPr marL="92075" indent="-92075" algn="ctr" fontAlgn="auto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pt-BR" sz="1050" i="1" dirty="0" smtClean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  <a:t>Redução de perdas, valor </a:t>
            </a:r>
            <a:r>
              <a:rPr lang="pt-BR" sz="1050" i="1" dirty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  <a:t>agregado ao </a:t>
            </a:r>
            <a:r>
              <a:rPr lang="pt-BR" sz="1050" i="1" dirty="0" smtClean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  <a:t>negócio, agilidade, flexibilidade e</a:t>
            </a:r>
            <a:br>
              <a:rPr lang="pt-BR" sz="1050" i="1" dirty="0" smtClean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</a:br>
            <a:r>
              <a:rPr lang="pt-BR" sz="1050" i="1" dirty="0" smtClean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  <a:t>inovação </a:t>
            </a:r>
            <a:r>
              <a:rPr lang="pt-BR" sz="1050" i="1" dirty="0">
                <a:solidFill>
                  <a:schemeClr val="accent5">
                    <a:lumMod val="75000"/>
                  </a:schemeClr>
                </a:solidFill>
              </a:rPr>
              <a:t>t</a:t>
            </a:r>
            <a:r>
              <a:rPr lang="pt-BR" sz="1050" i="1" dirty="0" smtClean="0">
                <a:solidFill>
                  <a:schemeClr val="accent5">
                    <a:lumMod val="75000"/>
                  </a:schemeClr>
                </a:solidFill>
                <a:latin typeface="+mn-lt"/>
                <a:cs typeface="+mn-cs"/>
              </a:rPr>
              <a:t>ecnológica</a:t>
            </a:r>
            <a:endParaRPr lang="pt-BR" sz="1050" i="1" dirty="0">
              <a:solidFill>
                <a:schemeClr val="accent5">
                  <a:lumMod val="75000"/>
                </a:schemeClr>
              </a:solidFill>
              <a:latin typeface="+mn-lt"/>
              <a:cs typeface="+mn-cs"/>
            </a:endParaRPr>
          </a:p>
          <a:p>
            <a:pPr marL="92075" indent="-92075" algn="ctr" fontAlgn="auto">
              <a:lnSpc>
                <a:spcPct val="80000"/>
              </a:lnSpc>
              <a:spcBef>
                <a:spcPct val="3000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pt-BR" sz="1050" i="1" dirty="0">
              <a:solidFill>
                <a:schemeClr val="accent5">
                  <a:lumMod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53" name="TextBox 22"/>
          <p:cNvSpPr txBox="1"/>
          <p:nvPr/>
        </p:nvSpPr>
        <p:spPr>
          <a:xfrm>
            <a:off x="435292" y="3115562"/>
            <a:ext cx="1869877" cy="1685950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50" b="1" dirty="0" smtClean="0">
                <a:solidFill>
                  <a:srgbClr val="CC5200"/>
                </a:solidFill>
                <a:latin typeface="Georgia" pitchFamily="18" charset="0"/>
                <a:cs typeface="+mn-cs"/>
              </a:rPr>
              <a:t>Evolução</a:t>
            </a:r>
          </a:p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050" b="1" dirty="0">
              <a:solidFill>
                <a:srgbClr val="CC5200"/>
              </a:solidFill>
              <a:latin typeface="Georgia" pitchFamily="18" charset="0"/>
              <a:cs typeface="+mn-cs"/>
            </a:endParaRPr>
          </a:p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- Eliminação 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de serviços de terceiros para tráfego e análise de crédito (1 MM por ano)</a:t>
            </a:r>
            <a:br>
              <a:rPr lang="pt-BR" sz="1000" dirty="0">
                <a:solidFill>
                  <a:srgbClr val="CC5200"/>
                </a:solidFill>
                <a:latin typeface="Georgia" pitchFamily="18" charset="0"/>
              </a:rPr>
            </a:b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- Unificação da análise 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fraudes de </a:t>
            </a:r>
            <a:r>
              <a:rPr lang="pt-BR" sz="1000" dirty="0" err="1">
                <a:solidFill>
                  <a:srgbClr val="CC5200"/>
                </a:solidFill>
                <a:latin typeface="Georgia" pitchFamily="18" charset="0"/>
              </a:rPr>
              <a:t>Cobilling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, Internacional, Roaming e </a:t>
            </a:r>
            <a:r>
              <a:rPr lang="pt-BR" sz="1000" dirty="0" err="1">
                <a:solidFill>
                  <a:srgbClr val="CC5200"/>
                </a:solidFill>
                <a:latin typeface="Georgia" pitchFamily="18" charset="0"/>
              </a:rPr>
              <a:t>BOs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 de </a:t>
            </a: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análise para todos os produtos e regiões</a:t>
            </a:r>
          </a:p>
          <a:p>
            <a:pPr indent="-274320">
              <a:defRPr/>
            </a:pP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- Redução 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de custos de OPEX de sistemas (1 MM por ano</a:t>
            </a: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)</a:t>
            </a:r>
            <a:endParaRPr lang="pt-BR" sz="1000" dirty="0">
              <a:solidFill>
                <a:srgbClr val="CC5200"/>
              </a:solidFill>
              <a:latin typeface="Georgia" pitchFamily="18" charset="0"/>
            </a:endParaRPr>
          </a:p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900" dirty="0">
              <a:solidFill>
                <a:srgbClr val="CC5200"/>
              </a:solidFill>
              <a:latin typeface="Georgia" pitchFamily="18" charset="0"/>
              <a:cs typeface="+mn-cs"/>
            </a:endParaRPr>
          </a:p>
        </p:txBody>
      </p:sp>
      <p:sp>
        <p:nvSpPr>
          <p:cNvPr id="54" name="TextBox 23"/>
          <p:cNvSpPr txBox="1"/>
          <p:nvPr/>
        </p:nvSpPr>
        <p:spPr>
          <a:xfrm>
            <a:off x="435293" y="1481691"/>
            <a:ext cx="2032967" cy="1328434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50" b="1" i="1" dirty="0" smtClean="0">
                <a:solidFill>
                  <a:srgbClr val="CC5200"/>
                </a:solidFill>
                <a:latin typeface="Georgia" pitchFamily="18" charset="0"/>
                <a:cs typeface="+mn-cs"/>
              </a:rPr>
              <a:t>Quickwins</a:t>
            </a:r>
            <a:endParaRPr lang="pt-BR" sz="1050" b="1" i="1" dirty="0">
              <a:solidFill>
                <a:srgbClr val="CC5200"/>
              </a:solidFill>
              <a:latin typeface="Georgia" pitchFamily="18" charset="0"/>
              <a:cs typeface="+mn-cs"/>
            </a:endParaRPr>
          </a:p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000" dirty="0">
              <a:solidFill>
                <a:srgbClr val="CC5200"/>
              </a:solidFill>
              <a:latin typeface="Georgia" pitchFamily="18" charset="0"/>
              <a:cs typeface="+mn-cs"/>
            </a:endParaRPr>
          </a:p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- Redução 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de Fraude: R$ 15-20MM </a:t>
            </a: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A.A</a:t>
            </a:r>
            <a:endParaRPr lang="pt-BR" sz="1000" dirty="0">
              <a:solidFill>
                <a:srgbClr val="CC5200"/>
              </a:solidFill>
              <a:latin typeface="Georgia" pitchFamily="18" charset="0"/>
            </a:endParaRPr>
          </a:p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- Integração 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Fraudes de TV e Fixo R2 (JEC -30%; Instalação -30%) </a:t>
            </a:r>
          </a:p>
          <a:p>
            <a:pPr indent="-2743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00" dirty="0" smtClean="0">
                <a:solidFill>
                  <a:srgbClr val="CC5200"/>
                </a:solidFill>
                <a:latin typeface="Georgia" pitchFamily="18" charset="0"/>
              </a:rPr>
              <a:t>- Melhoria </a:t>
            </a:r>
            <a:r>
              <a:rPr lang="pt-BR" sz="1000" dirty="0">
                <a:solidFill>
                  <a:srgbClr val="CC5200"/>
                </a:solidFill>
                <a:latin typeface="Georgia" pitchFamily="18" charset="0"/>
              </a:rPr>
              <a:t>Móvel + Fixa R1 (JEC -15%; Instalação -15%) </a:t>
            </a:r>
          </a:p>
        </p:txBody>
      </p:sp>
      <p:cxnSp>
        <p:nvCxnSpPr>
          <p:cNvPr id="55" name="Straight Arrow Connector 41"/>
          <p:cNvCxnSpPr>
            <a:cxnSpLocks noChangeShapeType="1"/>
          </p:cNvCxnSpPr>
          <p:nvPr/>
        </p:nvCxnSpPr>
        <p:spPr bwMode="auto">
          <a:xfrm flipV="1">
            <a:off x="2788543" y="1453356"/>
            <a:ext cx="0" cy="33115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6" name="Straight Arrow Connector 43"/>
          <p:cNvCxnSpPr>
            <a:cxnSpLocks noChangeShapeType="1"/>
          </p:cNvCxnSpPr>
          <p:nvPr/>
        </p:nvCxnSpPr>
        <p:spPr bwMode="auto">
          <a:xfrm>
            <a:off x="2788543" y="4768056"/>
            <a:ext cx="453707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0" name="TextBox 47"/>
          <p:cNvSpPr txBox="1">
            <a:spLocks noChangeArrowheads="1"/>
          </p:cNvSpPr>
          <p:nvPr/>
        </p:nvSpPr>
        <p:spPr bwMode="auto">
          <a:xfrm>
            <a:off x="2356743" y="1059656"/>
            <a:ext cx="8763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273050" algn="ctr"/>
            <a:r>
              <a:rPr lang="pt-BR" sz="900" b="1">
                <a:latin typeface="Georgia" pitchFamily="18" charset="0"/>
              </a:rPr>
              <a:t>Valor de TI ao negócio</a:t>
            </a:r>
            <a:endParaRPr lang="pt-BR" sz="700">
              <a:latin typeface="Georgia" pitchFamily="18" charset="0"/>
            </a:endParaRPr>
          </a:p>
        </p:txBody>
      </p:sp>
      <p:sp>
        <p:nvSpPr>
          <p:cNvPr id="66" name="TextBox 48"/>
          <p:cNvSpPr txBox="1">
            <a:spLocks noChangeArrowheads="1"/>
          </p:cNvSpPr>
          <p:nvPr/>
        </p:nvSpPr>
        <p:spPr bwMode="auto">
          <a:xfrm>
            <a:off x="7325618" y="4696618"/>
            <a:ext cx="876300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indent="-273050" algn="ctr"/>
            <a:r>
              <a:rPr lang="pt-BR" sz="900" b="1">
                <a:latin typeface="Georgia" pitchFamily="18" charset="0"/>
              </a:rPr>
              <a:t>Tempo</a:t>
            </a:r>
            <a:endParaRPr lang="pt-BR" sz="700">
              <a:latin typeface="Georgia" pitchFamily="18" charset="0"/>
            </a:endParaRPr>
          </a:p>
        </p:txBody>
      </p:sp>
      <p:cxnSp>
        <p:nvCxnSpPr>
          <p:cNvPr id="67" name="Straight Connector 51"/>
          <p:cNvCxnSpPr>
            <a:cxnSpLocks noChangeShapeType="1"/>
          </p:cNvCxnSpPr>
          <p:nvPr/>
        </p:nvCxnSpPr>
        <p:spPr bwMode="auto">
          <a:xfrm>
            <a:off x="4372868" y="4696618"/>
            <a:ext cx="0" cy="179388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70" name="Text Box 109"/>
          <p:cNvSpPr txBox="1">
            <a:spLocks noChangeArrowheads="1"/>
          </p:cNvSpPr>
          <p:nvPr/>
        </p:nvSpPr>
        <p:spPr bwMode="auto">
          <a:xfrm>
            <a:off x="3650376" y="2118840"/>
            <a:ext cx="1079898" cy="62786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92075" indent="-92075" algn="ctr">
              <a:lnSpc>
                <a:spcPct val="8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pt-BR" sz="800" b="1" i="1" dirty="0" smtClean="0">
                <a:latin typeface="Georgia" pitchFamily="18" charset="0"/>
              </a:rPr>
              <a:t>As Is</a:t>
            </a:r>
            <a:r>
              <a:rPr lang="pt-BR" sz="800" b="1" dirty="0" smtClean="0">
                <a:latin typeface="Georgia" pitchFamily="18" charset="0"/>
              </a:rPr>
              <a:t> de Fraudes de Cadastro e Tráfego</a:t>
            </a:r>
          </a:p>
          <a:p>
            <a:pPr marL="92075" indent="-92075" algn="ctr">
              <a:lnSpc>
                <a:spcPct val="8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pt-BR" sz="800" dirty="0" smtClean="0">
                <a:latin typeface="Georgia" pitchFamily="18" charset="0"/>
              </a:rPr>
              <a:t>(HPFMS + Subscritores) - Móvel e Fixo)</a:t>
            </a:r>
            <a:br>
              <a:rPr lang="pt-BR" sz="800" dirty="0" smtClean="0">
                <a:latin typeface="Georgia" pitchFamily="18" charset="0"/>
              </a:rPr>
            </a:br>
            <a:r>
              <a:rPr lang="pt-BR" sz="800" dirty="0" smtClean="0">
                <a:solidFill>
                  <a:schemeClr val="accent1">
                    <a:lumMod val="50000"/>
                  </a:schemeClr>
                </a:solidFill>
                <a:latin typeface="Georgia" pitchFamily="18" charset="0"/>
              </a:rPr>
              <a:t>6 a 8 meses</a:t>
            </a:r>
            <a:endParaRPr lang="pt-BR" sz="800" dirty="0">
              <a:solidFill>
                <a:schemeClr val="accent1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80" name="Text Box 109"/>
          <p:cNvSpPr txBox="1">
            <a:spLocks noChangeArrowheads="1"/>
          </p:cNvSpPr>
          <p:nvPr/>
        </p:nvSpPr>
        <p:spPr bwMode="auto">
          <a:xfrm>
            <a:off x="2987824" y="2983994"/>
            <a:ext cx="1082848" cy="3939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92075" indent="-92075" algn="ctr">
              <a:lnSpc>
                <a:spcPct val="8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pt-BR" sz="800" b="1" i="1" dirty="0" smtClean="0">
                <a:latin typeface="Georgia" pitchFamily="18" charset="0"/>
              </a:rPr>
              <a:t>GAP’s </a:t>
            </a:r>
            <a:r>
              <a:rPr lang="pt-BR" sz="800" b="1" dirty="0" smtClean="0">
                <a:latin typeface="Georgia" pitchFamily="18" charset="0"/>
              </a:rPr>
              <a:t>de Fraudes de Subscrição </a:t>
            </a:r>
            <a:br>
              <a:rPr lang="pt-BR" sz="800" b="1" dirty="0" smtClean="0">
                <a:latin typeface="Georgia" pitchFamily="18" charset="0"/>
              </a:rPr>
            </a:br>
            <a:r>
              <a:rPr lang="pt-BR" sz="800" b="1" dirty="0" smtClean="0">
                <a:latin typeface="Georgia" pitchFamily="18" charset="0"/>
              </a:rPr>
              <a:t>(</a:t>
            </a:r>
            <a:r>
              <a:rPr lang="pt-BR" sz="800" dirty="0" smtClean="0">
                <a:latin typeface="Georgia" pitchFamily="18" charset="0"/>
              </a:rPr>
              <a:t>Fixo R2 e TV )</a:t>
            </a:r>
            <a:br>
              <a:rPr lang="pt-BR" sz="800" dirty="0" smtClean="0">
                <a:latin typeface="Georgia" pitchFamily="18" charset="0"/>
              </a:rPr>
            </a:br>
            <a:r>
              <a:rPr lang="pt-BR" sz="800" dirty="0" smtClean="0">
                <a:solidFill>
                  <a:schemeClr val="accent1">
                    <a:lumMod val="50000"/>
                  </a:schemeClr>
                </a:solidFill>
                <a:latin typeface="Georgia" pitchFamily="18" charset="0"/>
              </a:rPr>
              <a:t>8 a 12 meses</a:t>
            </a:r>
            <a:endParaRPr lang="pt-BR" sz="800" dirty="0">
              <a:solidFill>
                <a:schemeClr val="accent1">
                  <a:lumMod val="50000"/>
                </a:schemeClr>
              </a:solidFill>
              <a:latin typeface="Georgia" pitchFamily="18" charset="0"/>
            </a:endParaRPr>
          </a:p>
        </p:txBody>
      </p:sp>
      <p:sp>
        <p:nvSpPr>
          <p:cNvPr id="81" name="Text Box 109"/>
          <p:cNvSpPr txBox="1">
            <a:spLocks noChangeArrowheads="1"/>
          </p:cNvSpPr>
          <p:nvPr/>
        </p:nvSpPr>
        <p:spPr bwMode="auto">
          <a:xfrm>
            <a:off x="4827780" y="1458877"/>
            <a:ext cx="1084709" cy="82484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92075" indent="-92075" algn="ctr">
              <a:lnSpc>
                <a:spcPct val="8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pt-BR" sz="800" b="1" dirty="0" smtClean="0">
                <a:latin typeface="Georgia" pitchFamily="18" charset="0"/>
              </a:rPr>
              <a:t>Sistemas Legados</a:t>
            </a:r>
            <a:r>
              <a:rPr lang="pt-BR" sz="800" dirty="0">
                <a:latin typeface="Georgia" pitchFamily="18" charset="0"/>
              </a:rPr>
              <a:t> </a:t>
            </a:r>
            <a:r>
              <a:rPr lang="pt-BR" sz="800" b="1" dirty="0" smtClean="0">
                <a:latin typeface="Georgia" pitchFamily="18" charset="0"/>
              </a:rPr>
              <a:t>e demais </a:t>
            </a:r>
            <a:r>
              <a:rPr lang="pt-BR" sz="800" b="1" i="1" dirty="0" smtClean="0">
                <a:latin typeface="Georgia" pitchFamily="18" charset="0"/>
              </a:rPr>
              <a:t>GAP’s</a:t>
            </a:r>
            <a:r>
              <a:rPr lang="pt-BR" sz="800" b="1" dirty="0" smtClean="0">
                <a:latin typeface="Georgia" pitchFamily="18" charset="0"/>
              </a:rPr>
              <a:t> </a:t>
            </a:r>
            <a:r>
              <a:rPr lang="pt-BR" sz="800" dirty="0" smtClean="0">
                <a:latin typeface="Georgia" pitchFamily="18" charset="0"/>
              </a:rPr>
              <a:t>(Descontinuação do </a:t>
            </a:r>
            <a:r>
              <a:rPr lang="pt-BR" sz="800" dirty="0" err="1" smtClean="0">
                <a:latin typeface="Georgia" pitchFamily="18" charset="0"/>
              </a:rPr>
              <a:t>Wiseminer</a:t>
            </a:r>
            <a:r>
              <a:rPr lang="pt-BR" sz="800" dirty="0" smtClean="0">
                <a:latin typeface="Georgia" pitchFamily="18" charset="0"/>
              </a:rPr>
              <a:t>, gestão e análise de crédito e evolução da  Gestão de Fraude Interna )</a:t>
            </a:r>
          </a:p>
          <a:p>
            <a:pPr marL="92075" indent="-92075" algn="ctr">
              <a:lnSpc>
                <a:spcPct val="8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pt-BR" sz="800" dirty="0" smtClean="0">
                <a:solidFill>
                  <a:schemeClr val="accent1">
                    <a:lumMod val="50000"/>
                  </a:schemeClr>
                </a:solidFill>
                <a:latin typeface="Georgia" pitchFamily="18" charset="0"/>
              </a:rPr>
              <a:t>8 a 12 meses</a:t>
            </a:r>
          </a:p>
        </p:txBody>
      </p:sp>
      <p:sp>
        <p:nvSpPr>
          <p:cNvPr id="84" name="Text Box 109"/>
          <p:cNvSpPr txBox="1">
            <a:spLocks noChangeArrowheads="1"/>
          </p:cNvSpPr>
          <p:nvPr/>
        </p:nvSpPr>
        <p:spPr bwMode="auto">
          <a:xfrm>
            <a:off x="5862809" y="1136530"/>
            <a:ext cx="1229471" cy="29546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92075" indent="-92075" algn="ctr">
              <a:lnSpc>
                <a:spcPct val="80000"/>
              </a:lnSpc>
              <a:spcBef>
                <a:spcPct val="3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pt-BR" sz="800" b="1" dirty="0" smtClean="0">
                <a:latin typeface="Georgia" pitchFamily="18" charset="0"/>
              </a:rPr>
              <a:t>Jornada Digital </a:t>
            </a:r>
            <a:r>
              <a:rPr lang="pt-BR" sz="800" dirty="0" smtClean="0">
                <a:latin typeface="Georgia" pitchFamily="18" charset="0"/>
              </a:rPr>
              <a:t>(Competências de gestão de  fraudes </a:t>
            </a:r>
            <a:r>
              <a:rPr lang="pt-BR" sz="800" i="1" dirty="0" smtClean="0">
                <a:latin typeface="Georgia" pitchFamily="18" charset="0"/>
              </a:rPr>
              <a:t>OTT</a:t>
            </a:r>
            <a:r>
              <a:rPr lang="pt-BR" sz="800" dirty="0" smtClean="0">
                <a:latin typeface="Georgia" pitchFamily="18" charset="0"/>
              </a:rPr>
              <a:t>)</a:t>
            </a:r>
            <a:endParaRPr lang="pt-BR" sz="800" b="1" dirty="0" smtClean="0">
              <a:latin typeface="Georgia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272799" y="4819530"/>
            <a:ext cx="649784" cy="21120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pt-BR" sz="900" b="1" i="1" dirty="0" err="1" smtClean="0">
                <a:latin typeface="Simplon BP" charset="0"/>
                <a:ea typeface="Simplon BP" charset="0"/>
                <a:cs typeface="Simplon BP" charset="0"/>
              </a:rPr>
              <a:t>Quickwins</a:t>
            </a:r>
            <a:endParaRPr lang="pt-BR" sz="900" b="1" i="1" dirty="0" smtClean="0"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85" name="CaixaDeTexto 84"/>
          <p:cNvSpPr txBox="1"/>
          <p:nvPr/>
        </p:nvSpPr>
        <p:spPr>
          <a:xfrm>
            <a:off x="5605233" y="4819530"/>
            <a:ext cx="585664" cy="21120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pt-BR" sz="900" b="1" dirty="0" smtClean="0">
                <a:latin typeface="Simplon BP" charset="0"/>
                <a:ea typeface="Simplon BP" charset="0"/>
                <a:cs typeface="Simplon BP" charset="0"/>
              </a:rPr>
              <a:t>Evolução</a:t>
            </a:r>
          </a:p>
        </p:txBody>
      </p:sp>
    </p:spTree>
    <p:extLst>
      <p:ext uri="{BB962C8B-B14F-4D97-AF65-F5344CB8AC3E}">
        <p14:creationId xmlns:p14="http://schemas.microsoft.com/office/powerpoint/2010/main" val="188943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ágono 5"/>
          <p:cNvSpPr/>
          <p:nvPr/>
        </p:nvSpPr>
        <p:spPr>
          <a:xfrm>
            <a:off x="2530551" y="1010093"/>
            <a:ext cx="4688955" cy="1718009"/>
          </a:xfrm>
          <a:prstGeom prst="homePlate">
            <a:avLst>
              <a:gd name="adj" fmla="val 165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sp>
        <p:nvSpPr>
          <p:cNvPr id="2" name="Pentágono 1"/>
          <p:cNvSpPr/>
          <p:nvPr/>
        </p:nvSpPr>
        <p:spPr>
          <a:xfrm>
            <a:off x="340242" y="1010093"/>
            <a:ext cx="2041451" cy="1718009"/>
          </a:xfrm>
          <a:prstGeom prst="homePlate">
            <a:avLst>
              <a:gd name="adj" fmla="val 1843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600" dirty="0" smtClean="0">
                <a:latin typeface="Simplon BP Bold" pitchFamily="2" charset="0"/>
              </a:rPr>
              <a:t>PROJETO</a:t>
            </a:r>
            <a:endParaRPr lang="pt-BR" sz="1600" dirty="0">
              <a:latin typeface="Simplon BP Bold" pitchFamily="2" charset="0"/>
            </a:endParaRPr>
          </a:p>
        </p:txBody>
      </p:sp>
      <p:sp>
        <p:nvSpPr>
          <p:cNvPr id="5" name="Pentágono 4"/>
          <p:cNvSpPr/>
          <p:nvPr/>
        </p:nvSpPr>
        <p:spPr>
          <a:xfrm>
            <a:off x="340242" y="2952065"/>
            <a:ext cx="2041451" cy="1718009"/>
          </a:xfrm>
          <a:prstGeom prst="homePlate">
            <a:avLst>
              <a:gd name="adj" fmla="val 1843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600" dirty="0" smtClean="0">
                <a:latin typeface="Simplon BP Bold" pitchFamily="2" charset="0"/>
              </a:rPr>
              <a:t>GOVERNANÇA</a:t>
            </a:r>
            <a:endParaRPr lang="pt-BR" sz="1600" dirty="0">
              <a:latin typeface="Simplon BP Bold" pitchFamily="2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615605" y="1052624"/>
            <a:ext cx="4348717" cy="14247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800"/>
              </a:spcBef>
            </a:pPr>
            <a:r>
              <a:rPr lang="pt-BR" sz="1200" dirty="0" smtClean="0">
                <a:latin typeface="Simplon BP Regular" pitchFamily="2" charset="0"/>
              </a:rPr>
              <a:t>“LIÇÕES APRENDIDAS”</a:t>
            </a:r>
          </a:p>
          <a:p>
            <a:pPr>
              <a:lnSpc>
                <a:spcPts val="1200"/>
              </a:lnSpc>
              <a:spcBef>
                <a:spcPts val="800"/>
              </a:spcBef>
            </a:pPr>
            <a:r>
              <a:rPr lang="pt-BR" sz="1200" u="sng" dirty="0" smtClean="0">
                <a:latin typeface="Simplon BP Regular" pitchFamily="2" charset="0"/>
              </a:rPr>
              <a:t>EM EXECUÇÃO (UAT 84711):</a:t>
            </a:r>
          </a:p>
          <a:p>
            <a:pPr marL="285750" indent="-285750">
              <a:lnSpc>
                <a:spcPts val="1200"/>
              </a:lnSpc>
              <a:spcBef>
                <a:spcPts val="800"/>
              </a:spcBef>
              <a:buFont typeface="Wingdings" panose="05000000000000000000" pitchFamily="2" charset="2"/>
              <a:buChar char="q"/>
            </a:pPr>
            <a:r>
              <a:rPr lang="pt-BR" sz="1200" dirty="0" smtClean="0">
                <a:latin typeface="Simplon BP Regular" pitchFamily="2" charset="0"/>
              </a:rPr>
              <a:t>UAT FERRAMENTA (AO INVÉS DE POR EVIDÊNCIAS)</a:t>
            </a:r>
          </a:p>
          <a:p>
            <a:pPr marL="285750" indent="-285750">
              <a:lnSpc>
                <a:spcPts val="1200"/>
              </a:lnSpc>
              <a:spcBef>
                <a:spcPts val="800"/>
              </a:spcBef>
              <a:buFont typeface="Wingdings" panose="05000000000000000000" pitchFamily="2" charset="2"/>
              <a:buChar char="q"/>
            </a:pPr>
            <a:r>
              <a:rPr lang="pt-BR" sz="1200" dirty="0" smtClean="0">
                <a:latin typeface="Simplon BP Regular" pitchFamily="2" charset="0"/>
              </a:rPr>
              <a:t>PRESENCIAL (COM PARTICIPAÇÃO WEDO + DDSA +RA)</a:t>
            </a:r>
          </a:p>
          <a:p>
            <a:pPr marL="285750" indent="-285750">
              <a:lnSpc>
                <a:spcPts val="1200"/>
              </a:lnSpc>
              <a:spcBef>
                <a:spcPts val="800"/>
              </a:spcBef>
              <a:buFont typeface="Wingdings" panose="05000000000000000000" pitchFamily="2" charset="2"/>
              <a:buChar char="q"/>
            </a:pPr>
            <a:r>
              <a:rPr lang="pt-BR" sz="1200" dirty="0" smtClean="0">
                <a:latin typeface="Simplon BP Regular" pitchFamily="2" charset="0"/>
              </a:rPr>
              <a:t>MASSA DE DADOS DE PRODUÇÃO</a:t>
            </a:r>
          </a:p>
          <a:p>
            <a:pPr>
              <a:lnSpc>
                <a:spcPts val="1200"/>
              </a:lnSpc>
              <a:spcBef>
                <a:spcPts val="800"/>
              </a:spcBef>
            </a:pPr>
            <a:r>
              <a:rPr lang="pt-BR" sz="1200" u="sng" dirty="0" smtClean="0">
                <a:latin typeface="Simplon BP Regular" pitchFamily="2" charset="0"/>
              </a:rPr>
              <a:t>EM AVALIAÇÃO:</a:t>
            </a:r>
          </a:p>
          <a:p>
            <a:pPr marL="285750" indent="-285750">
              <a:lnSpc>
                <a:spcPts val="1200"/>
              </a:lnSpc>
              <a:spcBef>
                <a:spcPts val="800"/>
              </a:spcBef>
              <a:buFont typeface="Wingdings" panose="05000000000000000000" pitchFamily="2" charset="2"/>
              <a:buChar char="q"/>
            </a:pPr>
            <a:r>
              <a:rPr lang="pt-BR" sz="1200" dirty="0" smtClean="0">
                <a:latin typeface="Simplon BP Regular" pitchFamily="2" charset="0"/>
              </a:rPr>
              <a:t>TESTE CARGAS EM PRODUÇÃO</a:t>
            </a:r>
          </a:p>
        </p:txBody>
      </p:sp>
      <p:sp>
        <p:nvSpPr>
          <p:cNvPr id="9" name="Pentágono 8"/>
          <p:cNvSpPr/>
          <p:nvPr/>
        </p:nvSpPr>
        <p:spPr>
          <a:xfrm>
            <a:off x="2530551" y="2944977"/>
            <a:ext cx="4688955" cy="1718009"/>
          </a:xfrm>
          <a:prstGeom prst="homePlate">
            <a:avLst>
              <a:gd name="adj" fmla="val 1410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615605" y="3093835"/>
            <a:ext cx="4348717" cy="14247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800"/>
              </a:spcBef>
            </a:pPr>
            <a:r>
              <a:rPr lang="pt-BR" sz="1200" u="sng" dirty="0" smtClean="0">
                <a:latin typeface="Simplon BP Regular" pitchFamily="2" charset="0"/>
              </a:rPr>
              <a:t>EM EXECUÇÃO:</a:t>
            </a:r>
          </a:p>
          <a:p>
            <a:pPr marL="285750" indent="-285750">
              <a:lnSpc>
                <a:spcPts val="1200"/>
              </a:lnSpc>
              <a:spcBef>
                <a:spcPts val="800"/>
              </a:spcBef>
              <a:buFont typeface="Wingdings" panose="05000000000000000000" pitchFamily="2" charset="2"/>
              <a:buChar char="q"/>
            </a:pPr>
            <a:r>
              <a:rPr lang="pt-BR" sz="1200" dirty="0" smtClean="0">
                <a:latin typeface="Simplon BP Regular" pitchFamily="2" charset="0"/>
              </a:rPr>
              <a:t>FÓRUM OPERACIONAL </a:t>
            </a:r>
            <a:r>
              <a:rPr lang="pt-BR" sz="1200" u="sng" dirty="0" smtClean="0">
                <a:latin typeface="Simplon BP Regular" pitchFamily="2" charset="0"/>
              </a:rPr>
              <a:t>SEMANAL</a:t>
            </a:r>
            <a:r>
              <a:rPr lang="pt-BR" sz="1200" dirty="0" smtClean="0">
                <a:latin typeface="Simplon BP Regular" pitchFamily="2" charset="0"/>
              </a:rPr>
              <a:t> PARA ACOMPANHAMENTO DE ARS / </a:t>
            </a:r>
            <a:r>
              <a:rPr lang="pt-BR" sz="1200" dirty="0" err="1" smtClean="0">
                <a:latin typeface="Simplon BP Regular" pitchFamily="2" charset="0"/>
              </a:rPr>
              <a:t>PKEs</a:t>
            </a:r>
            <a:r>
              <a:rPr lang="pt-BR" sz="1200" dirty="0" smtClean="0">
                <a:latin typeface="Simplon BP Regular" pitchFamily="2" charset="0"/>
              </a:rPr>
              <a:t> – DDSA + DIEO + RA + WEDO</a:t>
            </a:r>
          </a:p>
          <a:p>
            <a:pPr>
              <a:lnSpc>
                <a:spcPts val="1200"/>
              </a:lnSpc>
              <a:spcBef>
                <a:spcPts val="800"/>
              </a:spcBef>
            </a:pPr>
            <a:r>
              <a:rPr lang="pt-BR" sz="1200" u="sng" dirty="0" smtClean="0">
                <a:latin typeface="Simplon BP Regular" pitchFamily="2" charset="0"/>
              </a:rPr>
              <a:t>A INICIAR:</a:t>
            </a:r>
          </a:p>
          <a:p>
            <a:pPr marL="285750" indent="-285750">
              <a:lnSpc>
                <a:spcPts val="1200"/>
              </a:lnSpc>
              <a:spcBef>
                <a:spcPts val="800"/>
              </a:spcBef>
              <a:buFont typeface="Wingdings" panose="05000000000000000000" pitchFamily="2" charset="2"/>
              <a:buChar char="q"/>
            </a:pPr>
            <a:r>
              <a:rPr lang="pt-BR" sz="1200" dirty="0" smtClean="0">
                <a:latin typeface="Simplon BP Regular" pitchFamily="2" charset="0"/>
              </a:rPr>
              <a:t>RETORNO DO STEERING – 20/05</a:t>
            </a:r>
          </a:p>
        </p:txBody>
      </p:sp>
      <p:sp>
        <p:nvSpPr>
          <p:cNvPr id="7" name="Fluxograma: Processo alternativo 6"/>
          <p:cNvSpPr/>
          <p:nvPr/>
        </p:nvSpPr>
        <p:spPr>
          <a:xfrm>
            <a:off x="7336464" y="1010093"/>
            <a:ext cx="1690577" cy="1718009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200" dirty="0" smtClean="0">
                <a:solidFill>
                  <a:schemeClr val="tx1"/>
                </a:solidFill>
                <a:latin typeface="Simplon BP Regular" pitchFamily="2" charset="0"/>
              </a:rPr>
              <a:t>MAIOR ACURACIDADE NA IDENTIFICAÇÃO DE ERROS E VELOCIDADE NAS CORREÇÕES PRÉ PRODUÇÃO</a:t>
            </a:r>
            <a:endParaRPr lang="pt-BR" sz="1200" dirty="0">
              <a:solidFill>
                <a:schemeClr val="tx1"/>
              </a:solidFill>
              <a:latin typeface="Simplon BP Regular" pitchFamily="2" charset="0"/>
            </a:endParaRPr>
          </a:p>
        </p:txBody>
      </p:sp>
      <p:sp>
        <p:nvSpPr>
          <p:cNvPr id="12" name="Fluxograma: Processo alternativo 11"/>
          <p:cNvSpPr/>
          <p:nvPr/>
        </p:nvSpPr>
        <p:spPr>
          <a:xfrm>
            <a:off x="7336464" y="2952065"/>
            <a:ext cx="1690577" cy="1718009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200" dirty="0" smtClean="0">
                <a:solidFill>
                  <a:schemeClr val="tx1"/>
                </a:solidFill>
                <a:latin typeface="Simplon BP Regular" pitchFamily="2" charset="0"/>
              </a:rPr>
              <a:t>ALINHAMENTO, DIRECIONAMENTO E VALIDAÇÃO DAS CORREÇÕES</a:t>
            </a:r>
          </a:p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1200" dirty="0" smtClean="0">
                <a:solidFill>
                  <a:schemeClr val="tx1"/>
                </a:solidFill>
                <a:latin typeface="Simplon BP Regular" pitchFamily="2" charset="0"/>
              </a:rPr>
              <a:t>VISIBILIDADE DAS AÇÕES EM FÓRUM EXECUTIVO</a:t>
            </a:r>
            <a:endParaRPr lang="pt-BR" sz="1200" dirty="0">
              <a:solidFill>
                <a:schemeClr val="tx1"/>
              </a:solidFill>
              <a:latin typeface="Simplon BP Regular" pitchFamily="2" charset="0"/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468313" y="274638"/>
            <a:ext cx="5615855" cy="78422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None/>
              <a:defRPr lang="en-US" sz="4200" b="0" i="0" kern="1200" noProof="0" dirty="0">
                <a:solidFill>
                  <a:srgbClr val="A037FF"/>
                </a:solidFill>
                <a:latin typeface="Simplon Oi Headline"/>
                <a:ea typeface="ＭＳ Ｐゴシック" charset="0"/>
                <a:cs typeface="Simplon Oi Headline"/>
              </a:defRPr>
            </a:lvl1pPr>
          </a:lstStyle>
          <a:p>
            <a:r>
              <a:rPr lang="pt-BR" sz="3200" dirty="0" smtClean="0"/>
              <a:t>PRÓXIMOS PASSOS 1/2</a:t>
            </a:r>
            <a:endParaRPr lang="pt-BR" sz="3200" dirty="0"/>
          </a:p>
        </p:txBody>
      </p:sp>
      <p:sp>
        <p:nvSpPr>
          <p:cNvPr id="13" name="Footer Placeholder 1"/>
          <p:cNvSpPr txBox="1">
            <a:spLocks/>
          </p:cNvSpPr>
          <p:nvPr/>
        </p:nvSpPr>
        <p:spPr>
          <a:xfrm>
            <a:off x="366900" y="18759"/>
            <a:ext cx="3600000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2"/>
                </a:solidFill>
                <a:latin typeface="Simplon BP Regular"/>
                <a:ea typeface="+mn-ea"/>
                <a:cs typeface="Simplon BP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PROJETO </a:t>
            </a:r>
            <a:r>
              <a:rPr lang="pt-BR" dirty="0" smtClean="0"/>
              <a:t>Unificação RAID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994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468313" y="212305"/>
            <a:ext cx="8207375" cy="7127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ARQUITETURA E FEATURES DA </a:t>
            </a:r>
            <a:r>
              <a:rPr lang="en-US" sz="2000" dirty="0" err="1" smtClean="0">
                <a:solidFill>
                  <a:schemeClr val="accent1"/>
                </a:solidFill>
              </a:rPr>
              <a:t>SOLUÇão</a:t>
            </a:r>
            <a:r>
              <a:rPr lang="en-US" sz="2000" dirty="0" smtClean="0">
                <a:solidFill>
                  <a:schemeClr val="accent1"/>
                </a:solidFill>
              </a:rPr>
              <a:t> da WEDO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</p:spPr>
        <p:txBody>
          <a:bodyPr/>
          <a:lstStyle/>
          <a:p>
            <a:r>
              <a:rPr lang="pt-BR" dirty="0" smtClean="0"/>
              <a:t>MATERIAL CONFIDENCIAL  |  SLIDE Nº</a:t>
            </a:r>
            <a:endParaRPr lang="pt-BR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</p:spPr>
        <p:txBody>
          <a:bodyPr/>
          <a:lstStyle/>
          <a:p>
            <a:fld id="{74850952-3374-434C-8FC6-DE28F8CD25B0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467545" y="761672"/>
            <a:ext cx="82192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/>
              <a:t>O FMS está baseado em vários componentes, com diferentes funcionalidades que permitem um controle detalhado do processo. A seguir os principais módulos da aplicação:</a:t>
            </a:r>
          </a:p>
          <a:p>
            <a:endParaRPr lang="pt-BR" sz="1050" dirty="0" smtClean="0"/>
          </a:p>
          <a:p>
            <a:endParaRPr lang="pt-BR" sz="1050" dirty="0"/>
          </a:p>
          <a:p>
            <a:r>
              <a:rPr lang="pt-BR" sz="1050" dirty="0"/>
              <a:t> </a:t>
            </a:r>
            <a:r>
              <a:rPr lang="pt-BR" sz="1050" dirty="0" err="1"/>
              <a:t>Fraud</a:t>
            </a:r>
            <a:r>
              <a:rPr lang="pt-BR" sz="1050" dirty="0"/>
              <a:t> System </a:t>
            </a:r>
            <a:r>
              <a:rPr lang="pt-BR" sz="1050" dirty="0" err="1"/>
              <a:t>Integrator</a:t>
            </a:r>
            <a:r>
              <a:rPr lang="pt-BR" sz="1050" dirty="0"/>
              <a:t>: Responsável pelo tratamento, enriquecimento e normalização dos dados recebidos.</a:t>
            </a:r>
          </a:p>
          <a:p>
            <a:endParaRPr lang="pt-BR" sz="1050" dirty="0"/>
          </a:p>
          <a:p>
            <a:r>
              <a:rPr lang="pt-BR" sz="1050" dirty="0"/>
              <a:t> </a:t>
            </a:r>
            <a:r>
              <a:rPr lang="pt-BR" sz="1050" dirty="0" err="1"/>
              <a:t>Collection</a:t>
            </a:r>
            <a:r>
              <a:rPr lang="pt-BR" sz="1050" dirty="0"/>
              <a:t> &amp; </a:t>
            </a:r>
            <a:r>
              <a:rPr lang="pt-BR" sz="1050" dirty="0" err="1"/>
              <a:t>Validation</a:t>
            </a:r>
            <a:r>
              <a:rPr lang="pt-BR" sz="1050" dirty="0"/>
              <a:t>: trata os arquivos de </a:t>
            </a:r>
            <a:r>
              <a:rPr lang="pt-BR" sz="1050" dirty="0" err="1"/>
              <a:t>xDRs</a:t>
            </a:r>
            <a:r>
              <a:rPr lang="pt-BR" sz="1050" dirty="0"/>
              <a:t> recebidos dos sistemas da mediação, valida-os de acordo com regras pré-definidas e critérios de aceitação dos registros.</a:t>
            </a:r>
          </a:p>
          <a:p>
            <a:endParaRPr lang="pt-BR" sz="1050" dirty="0"/>
          </a:p>
          <a:p>
            <a:r>
              <a:rPr lang="pt-BR" sz="1050" dirty="0"/>
              <a:t> </a:t>
            </a:r>
            <a:r>
              <a:rPr lang="pt-BR" sz="1050" dirty="0" err="1"/>
              <a:t>Aggregation</a:t>
            </a:r>
            <a:r>
              <a:rPr lang="pt-BR" sz="1050" dirty="0"/>
              <a:t> &amp; </a:t>
            </a:r>
            <a:r>
              <a:rPr lang="pt-BR" sz="1050" dirty="0" err="1"/>
              <a:t>Storage</a:t>
            </a:r>
            <a:r>
              <a:rPr lang="pt-BR" sz="1050" dirty="0"/>
              <a:t>: agrega os dados de faturamento, de períodos pré-definidos de tempo, para permitir melhor eficiência na hora de gerar os relatórios e dados de pagamento.</a:t>
            </a:r>
          </a:p>
          <a:p>
            <a:endParaRPr lang="pt-BR" sz="1050" dirty="0"/>
          </a:p>
          <a:p>
            <a:r>
              <a:rPr lang="pt-BR" sz="1050" dirty="0"/>
              <a:t> Data </a:t>
            </a:r>
            <a:r>
              <a:rPr lang="pt-BR" sz="1050" dirty="0" err="1"/>
              <a:t>Integrity</a:t>
            </a:r>
            <a:r>
              <a:rPr lang="pt-BR" sz="1050" dirty="0"/>
              <a:t>: é usado para detectar incoerências. Permite análise de diferentes tipos de relatórios de </a:t>
            </a:r>
            <a:r>
              <a:rPr lang="pt-BR" sz="1050" dirty="0" err="1"/>
              <a:t>xDRs</a:t>
            </a:r>
            <a:r>
              <a:rPr lang="pt-BR" sz="1050" dirty="0"/>
              <a:t> rejeitados possibilitando o retorno dos </a:t>
            </a:r>
            <a:r>
              <a:rPr lang="pt-BR" sz="1050" dirty="0" err="1"/>
              <a:t>xDRs</a:t>
            </a:r>
            <a:r>
              <a:rPr lang="pt-BR" sz="1050" dirty="0"/>
              <a:t> após a correção de dados errados ou faltantes.</a:t>
            </a:r>
          </a:p>
          <a:p>
            <a:endParaRPr lang="pt-BR" sz="1050" dirty="0"/>
          </a:p>
          <a:p>
            <a:r>
              <a:rPr lang="pt-BR" sz="1050" dirty="0"/>
              <a:t> </a:t>
            </a:r>
            <a:r>
              <a:rPr lang="pt-BR" sz="1050" dirty="0" err="1"/>
              <a:t>Search</a:t>
            </a:r>
            <a:r>
              <a:rPr lang="pt-BR" sz="1050" dirty="0"/>
              <a:t>: Principal componente do gerenciamento de todas informações de eventos históricos, necessárias em relatórios de Fraude.</a:t>
            </a:r>
          </a:p>
          <a:p>
            <a:endParaRPr lang="pt-BR" sz="1050" dirty="0"/>
          </a:p>
          <a:p>
            <a:r>
              <a:rPr lang="pt-BR" sz="1050" dirty="0"/>
              <a:t> </a:t>
            </a:r>
            <a:r>
              <a:rPr lang="pt-BR" sz="1050" dirty="0" err="1"/>
              <a:t>Fraud</a:t>
            </a:r>
            <a:r>
              <a:rPr lang="pt-BR" sz="1050" dirty="0"/>
              <a:t> </a:t>
            </a:r>
            <a:r>
              <a:rPr lang="pt-BR" sz="1050" dirty="0" err="1"/>
              <a:t>Correlation</a:t>
            </a:r>
            <a:r>
              <a:rPr lang="pt-BR" sz="1050" dirty="0"/>
              <a:t> </a:t>
            </a:r>
            <a:r>
              <a:rPr lang="pt-BR" sz="1050" dirty="0" err="1"/>
              <a:t>Engine</a:t>
            </a:r>
            <a:r>
              <a:rPr lang="pt-BR" sz="1050" dirty="0"/>
              <a:t>: Componente responsável por gerar alarmes agrupando-os e inserindo-os em casos.</a:t>
            </a:r>
          </a:p>
          <a:p>
            <a:endParaRPr lang="pt-BR" sz="1050" dirty="0"/>
          </a:p>
          <a:p>
            <a:r>
              <a:rPr lang="pt-BR" sz="1050" dirty="0"/>
              <a:t> </a:t>
            </a:r>
            <a:r>
              <a:rPr lang="pt-BR" sz="1050" dirty="0" err="1"/>
              <a:t>Fraud</a:t>
            </a:r>
            <a:r>
              <a:rPr lang="pt-BR" sz="1050" dirty="0"/>
              <a:t> </a:t>
            </a:r>
            <a:r>
              <a:rPr lang="pt-BR" sz="1050" dirty="0" err="1"/>
              <a:t>Detection</a:t>
            </a:r>
            <a:r>
              <a:rPr lang="pt-BR" sz="1050" dirty="0"/>
              <a:t> </a:t>
            </a:r>
            <a:r>
              <a:rPr lang="pt-BR" sz="1050" dirty="0" err="1"/>
              <a:t>Engine</a:t>
            </a:r>
            <a:r>
              <a:rPr lang="pt-BR" sz="1050" dirty="0"/>
              <a:t>: Componente responsável por analisar os dados e gerar os alarmes </a:t>
            </a:r>
            <a:r>
              <a:rPr lang="pt-BR" sz="1050" dirty="0" err="1"/>
              <a:t>correspondents</a:t>
            </a:r>
            <a:r>
              <a:rPr lang="pt-BR" sz="1050" dirty="0"/>
              <a:t> quando uma situação suspeita for detectada.</a:t>
            </a:r>
          </a:p>
          <a:p>
            <a:endParaRPr lang="pt-BR" sz="1050" dirty="0"/>
          </a:p>
          <a:p>
            <a:r>
              <a:rPr lang="pt-BR" sz="1050" dirty="0"/>
              <a:t> Online (Designer, </a:t>
            </a:r>
            <a:r>
              <a:rPr lang="pt-BR" sz="1050" dirty="0" err="1"/>
              <a:t>Operation</a:t>
            </a:r>
            <a:r>
              <a:rPr lang="pt-BR" sz="1050" dirty="0"/>
              <a:t> &amp; </a:t>
            </a:r>
            <a:r>
              <a:rPr lang="pt-BR" sz="1050" dirty="0" err="1"/>
              <a:t>Analyst</a:t>
            </a:r>
            <a:r>
              <a:rPr lang="pt-BR" sz="1050" dirty="0"/>
              <a:t>): permite a configuração, monitoramento e gerenciamento da solução e a geração de diversos relatórios para diferentes propósitos.</a:t>
            </a:r>
          </a:p>
        </p:txBody>
      </p:sp>
      <p:sp>
        <p:nvSpPr>
          <p:cNvPr id="11" name="Botão de ação: Voltar ou Anterior 10">
            <a:hlinkClick r:id="" action="ppaction://hlinkshowjump?jump=previousslide" highlightClick="1"/>
          </p:cNvPr>
          <p:cNvSpPr/>
          <p:nvPr/>
        </p:nvSpPr>
        <p:spPr>
          <a:xfrm>
            <a:off x="8909841" y="-1488"/>
            <a:ext cx="218872" cy="195867"/>
          </a:xfrm>
          <a:prstGeom prst="actionButtonBackPrevio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smtClean="0"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7607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</a:t>
            </a:r>
            <a:r>
              <a:rPr lang="en-US" dirty="0" err="1" smtClean="0"/>
              <a:t>orem</a:t>
            </a:r>
            <a:r>
              <a:rPr lang="en-US" dirty="0" smtClean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has </a:t>
            </a:r>
            <a:br>
              <a:rPr lang="en-US" dirty="0"/>
            </a:br>
            <a:r>
              <a:rPr lang="en-US" dirty="0"/>
              <a:t>id </a:t>
            </a:r>
            <a:r>
              <a:rPr lang="en-US" dirty="0" err="1"/>
              <a:t>cibo</a:t>
            </a:r>
            <a:r>
              <a:rPr lang="en-US" dirty="0"/>
              <a:t> </a:t>
            </a:r>
            <a:r>
              <a:rPr lang="en-US" dirty="0" err="1"/>
              <a:t>quidam</a:t>
            </a:r>
            <a:r>
              <a:rPr lang="en-US" dirty="0"/>
              <a:t> </a:t>
            </a:r>
            <a:r>
              <a:rPr lang="en-US" dirty="0" err="1"/>
              <a:t>facilis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Insira</a:t>
            </a:r>
            <a:r>
              <a:rPr lang="en-US" dirty="0"/>
              <a:t> o </a:t>
            </a:r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>
                <a:latin typeface="Simplon BP Bold"/>
                <a:cs typeface="Simplon BP Bold"/>
              </a:rPr>
              <a:pPr/>
              <a:t>33</a:t>
            </a:fld>
            <a:endParaRPr lang="en-US" dirty="0">
              <a:latin typeface="Simplon BP Bold"/>
              <a:cs typeface="Simplon BP Bold"/>
            </a:endParaRPr>
          </a:p>
        </p:txBody>
      </p:sp>
      <p:graphicFrame>
        <p:nvGraphicFramePr>
          <p:cNvPr id="6" name="Chart 5"/>
          <p:cNvGraphicFramePr/>
          <p:nvPr>
            <p:extLst/>
          </p:nvPr>
        </p:nvGraphicFramePr>
        <p:xfrm>
          <a:off x="4938904" y="1356553"/>
          <a:ext cx="3551767" cy="2253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5489027" y="3725228"/>
            <a:ext cx="216521" cy="162391"/>
          </a:xfrm>
          <a:prstGeom prst="rect">
            <a:avLst/>
          </a:prstGeom>
          <a:solidFill>
            <a:srgbClr val="EA288C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89027" y="3968814"/>
            <a:ext cx="216521" cy="162391"/>
          </a:xfrm>
          <a:prstGeom prst="rect">
            <a:avLst/>
          </a:prstGeom>
          <a:solidFill>
            <a:srgbClr val="FF6D00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6D00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9027" y="4220725"/>
            <a:ext cx="216521" cy="162391"/>
          </a:xfrm>
          <a:prstGeom prst="rect">
            <a:avLst/>
          </a:prstGeom>
          <a:solidFill>
            <a:srgbClr val="333333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79012" y="3714714"/>
            <a:ext cx="4115186" cy="2287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35% </a:t>
            </a: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ipsum</a:t>
            </a:r>
            <a:endParaRPr lang="en-US" sz="14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79012" y="3961256"/>
            <a:ext cx="4115186" cy="2287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35% </a:t>
            </a: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ipsum</a:t>
            </a:r>
            <a:endParaRPr lang="en-US" sz="14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79012" y="4213475"/>
            <a:ext cx="4115186" cy="2287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30% </a:t>
            </a: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dolor</a:t>
            </a:r>
          </a:p>
        </p:txBody>
      </p:sp>
    </p:spTree>
    <p:extLst>
      <p:ext uri="{BB962C8B-B14F-4D97-AF65-F5344CB8AC3E}">
        <p14:creationId xmlns:p14="http://schemas.microsoft.com/office/powerpoint/2010/main" val="211963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Insira</a:t>
            </a:r>
            <a:r>
              <a:rPr lang="en-US" dirty="0"/>
              <a:t> o </a:t>
            </a:r>
            <a:r>
              <a:rPr lang="en-US" dirty="0" err="1"/>
              <a:t>Título</a:t>
            </a:r>
            <a:r>
              <a:rPr lang="en-US" dirty="0"/>
              <a:t> do slide </a:t>
            </a:r>
            <a:r>
              <a:rPr lang="en-US" dirty="0" err="1"/>
              <a:t>aqui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 smtClean="0">
                <a:latin typeface="Simplon BP Bold"/>
                <a:cs typeface="Simplon BP Bold"/>
              </a:rPr>
              <a:pPr/>
              <a:t>34</a:t>
            </a:fld>
            <a:endParaRPr lang="en-US" dirty="0">
              <a:latin typeface="Simplon BP Bold"/>
              <a:cs typeface="Simplon BP Bold"/>
            </a:endParaRPr>
          </a:p>
        </p:txBody>
      </p:sp>
    </p:spTree>
    <p:extLst>
      <p:ext uri="{BB962C8B-B14F-4D97-AF65-F5344CB8AC3E}">
        <p14:creationId xmlns:p14="http://schemas.microsoft.com/office/powerpoint/2010/main" val="336085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28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>
                <a:latin typeface="Simplon BP Regular"/>
                <a:cs typeface="Simplon BP Regular"/>
              </a:rPr>
              <a:t>Lorem</a:t>
            </a:r>
            <a:r>
              <a:rPr lang="en-US" dirty="0">
                <a:latin typeface="Simplon BP Regular"/>
                <a:cs typeface="Simplon BP Regular"/>
              </a:rPr>
              <a:t> </a:t>
            </a:r>
            <a:r>
              <a:rPr lang="en-US" dirty="0" err="1">
                <a:latin typeface="Simplon BP Regular"/>
                <a:cs typeface="Simplon BP Regular"/>
              </a:rPr>
              <a:t>ipsum</a:t>
            </a:r>
            <a:r>
              <a:rPr lang="en-US" dirty="0">
                <a:latin typeface="Simplon BP Regular"/>
                <a:cs typeface="Simplon BP Regular"/>
              </a:rPr>
              <a:t> dolor sit </a:t>
            </a:r>
            <a:r>
              <a:rPr lang="en-US" dirty="0" err="1">
                <a:latin typeface="Simplon BP Regular"/>
                <a:cs typeface="Simplon BP Regular"/>
              </a:rPr>
              <a:t>amet</a:t>
            </a:r>
            <a:r>
              <a:rPr lang="en-US" dirty="0">
                <a:latin typeface="Simplon BP Regular"/>
                <a:cs typeface="Simplon BP Regular"/>
              </a:rPr>
              <a:t>, </a:t>
            </a:r>
            <a:r>
              <a:rPr lang="en-US" dirty="0" err="1">
                <a:latin typeface="Simplon BP Regular"/>
                <a:cs typeface="Simplon BP Regular"/>
              </a:rPr>
              <a:t>consectetuer</a:t>
            </a:r>
            <a:r>
              <a:rPr lang="en-US" dirty="0">
                <a:latin typeface="Simplon BP Regular"/>
                <a:cs typeface="Simplon BP Regular"/>
              </a:rPr>
              <a:t> </a:t>
            </a:r>
            <a:r>
              <a:rPr lang="en-US" dirty="0" err="1">
                <a:latin typeface="Simplon BP Regular"/>
                <a:cs typeface="Simplon BP Regular"/>
              </a:rPr>
              <a:t>adipiscing</a:t>
            </a:r>
            <a:r>
              <a:rPr lang="en-US" dirty="0">
                <a:latin typeface="Simplon BP Regular"/>
                <a:cs typeface="Simplon BP Regular"/>
              </a:rPr>
              <a:t> </a:t>
            </a:r>
            <a:r>
              <a:rPr lang="en-US" dirty="0" err="1">
                <a:latin typeface="Simplon BP Regular"/>
                <a:cs typeface="Simplon BP Regular"/>
              </a:rPr>
              <a:t>elit</a:t>
            </a:r>
            <a:r>
              <a:rPr lang="en-US" dirty="0">
                <a:latin typeface="Simplon BP Regular"/>
                <a:cs typeface="Simplon BP Regular"/>
              </a:rPr>
              <a:t>, </a:t>
            </a:r>
            <a:r>
              <a:rPr lang="en-US" dirty="0" err="1">
                <a:latin typeface="Simplon BP Regular"/>
                <a:cs typeface="Simplon BP Regular"/>
              </a:rPr>
              <a:t>sed</a:t>
            </a:r>
            <a:r>
              <a:rPr lang="en-US" dirty="0">
                <a:latin typeface="Simplon BP Regular"/>
                <a:cs typeface="Simplon BP Regular"/>
              </a:rPr>
              <a:t> </a:t>
            </a:r>
            <a:r>
              <a:rPr lang="en-US" dirty="0" err="1">
                <a:latin typeface="Simplon BP Regular"/>
                <a:cs typeface="Simplon BP Regular"/>
              </a:rPr>
              <a:t>diam</a:t>
            </a:r>
            <a:r>
              <a:rPr lang="en-US" dirty="0">
                <a:latin typeface="Simplon BP Regular"/>
                <a:cs typeface="Simplon BP Regular"/>
              </a:rPr>
              <a:t> 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>
                <a:latin typeface="Simplon BP Regular"/>
                <a:cs typeface="Simplon BP Regular"/>
              </a:rPr>
              <a:t>Lorem</a:t>
            </a:r>
            <a:r>
              <a:rPr lang="en-US" dirty="0">
                <a:latin typeface="Simplon BP Regular"/>
                <a:cs typeface="Simplon BP Regular"/>
              </a:rPr>
              <a:t> </a:t>
            </a:r>
            <a:r>
              <a:rPr lang="en-US" dirty="0" err="1">
                <a:latin typeface="Simplon BP Regular"/>
                <a:cs typeface="Simplon BP Regular"/>
              </a:rPr>
              <a:t>ipsum</a:t>
            </a:r>
            <a:r>
              <a:rPr lang="en-US" dirty="0">
                <a:latin typeface="Simplon BP Regular"/>
                <a:cs typeface="Simplon BP Regular"/>
              </a:rPr>
              <a:t> dolor sit </a:t>
            </a:r>
            <a:r>
              <a:rPr lang="en-US" dirty="0" err="1">
                <a:latin typeface="Simplon BP Regular"/>
                <a:cs typeface="Simplon BP Regular"/>
              </a:rPr>
              <a:t>amet</a:t>
            </a:r>
            <a:r>
              <a:rPr lang="en-US" dirty="0">
                <a:latin typeface="Simplon BP Regular"/>
                <a:cs typeface="Simplon BP Regular"/>
              </a:rPr>
              <a:t>, </a:t>
            </a:r>
            <a:r>
              <a:rPr lang="en-US" dirty="0" err="1">
                <a:latin typeface="Simplon BP Regular"/>
                <a:cs typeface="Simplon BP Regular"/>
              </a:rPr>
              <a:t>consectetuer</a:t>
            </a:r>
            <a:r>
              <a:rPr lang="en-US" dirty="0">
                <a:latin typeface="Simplon BP Regular"/>
                <a:cs typeface="Simplon BP Regular"/>
              </a:rPr>
              <a:t> </a:t>
            </a:r>
            <a:r>
              <a:rPr lang="en-US" dirty="0" err="1">
                <a:latin typeface="Simplon BP Regular"/>
                <a:cs typeface="Simplon BP Regular"/>
              </a:rPr>
              <a:t>adipiscing</a:t>
            </a:r>
            <a:r>
              <a:rPr lang="en-US" dirty="0">
                <a:latin typeface="Simplon BP Regular"/>
                <a:cs typeface="Simplon BP Regular"/>
              </a:rPr>
              <a:t> </a:t>
            </a:r>
            <a:r>
              <a:rPr lang="en-US" dirty="0" err="1">
                <a:latin typeface="Simplon BP Regular"/>
                <a:cs typeface="Simplon BP Regular"/>
              </a:rPr>
              <a:t>elit</a:t>
            </a:r>
            <a:r>
              <a:rPr lang="en-US" dirty="0">
                <a:latin typeface="Simplon BP Regular"/>
                <a:cs typeface="Simplon BP Regular"/>
              </a:rPr>
              <a:t>, </a:t>
            </a:r>
            <a:r>
              <a:rPr lang="en-US" dirty="0" err="1">
                <a:latin typeface="Simplon BP Regular"/>
                <a:cs typeface="Simplon BP Regular"/>
              </a:rPr>
              <a:t>sed</a:t>
            </a:r>
            <a:r>
              <a:rPr lang="en-US" dirty="0">
                <a:latin typeface="Simplon BP Regular"/>
                <a:cs typeface="Simplon BP Regular"/>
              </a:rPr>
              <a:t> </a:t>
            </a:r>
            <a:r>
              <a:rPr lang="en-US" dirty="0" err="1">
                <a:latin typeface="Simplon BP Regular"/>
                <a:cs typeface="Simplon BP Regular"/>
              </a:rPr>
              <a:t>diam</a:t>
            </a:r>
            <a:r>
              <a:rPr lang="en-US" dirty="0">
                <a:latin typeface="Simplon BP Regular"/>
                <a:cs typeface="Simplon BP Regular"/>
              </a:rPr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Insira</a:t>
            </a:r>
            <a:r>
              <a:rPr lang="en-US" dirty="0"/>
              <a:t> o </a:t>
            </a:r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4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Insira</a:t>
            </a:r>
            <a:r>
              <a:rPr lang="en-US" dirty="0"/>
              <a:t> o </a:t>
            </a:r>
            <a:r>
              <a:rPr lang="en-US" dirty="0" err="1"/>
              <a:t>título</a:t>
            </a:r>
            <a:r>
              <a:rPr lang="en-US" dirty="0"/>
              <a:t> do </a:t>
            </a:r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LOREM IPSUM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11" name="Text Placeholder 10"/>
          <p:cNvSpPr>
            <a:spLocks noGrp="1"/>
          </p:cNvSpPr>
          <p:nvPr>
            <p:ph type="body" sz="quarter" idx="43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LOREM IPSUM 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4"/>
          </p:nvPr>
        </p:nvSpPr>
        <p:spPr/>
      </p:sp>
      <p:sp>
        <p:nvSpPr>
          <p:cNvPr id="12" name="Text Placeholder 11"/>
          <p:cNvSpPr>
            <a:spLocks noGrp="1"/>
          </p:cNvSpPr>
          <p:nvPr>
            <p:ph type="body" sz="quarter" idx="45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LOREM IPSUM 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8"/>
          </p:nvPr>
        </p:nvSpPr>
        <p:spPr/>
      </p:sp>
      <p:sp>
        <p:nvSpPr>
          <p:cNvPr id="24" name="Text Placeholder 23"/>
          <p:cNvSpPr>
            <a:spLocks noGrp="1"/>
          </p:cNvSpPr>
          <p:nvPr>
            <p:ph type="body" sz="quarter" idx="49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LOREM IPSUM 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50"/>
          </p:nvPr>
        </p:nvSpPr>
        <p:spPr/>
      </p:sp>
      <p:sp>
        <p:nvSpPr>
          <p:cNvPr id="25" name="Text Placeholder 24"/>
          <p:cNvSpPr>
            <a:spLocks noGrp="1"/>
          </p:cNvSpPr>
          <p:nvPr>
            <p:ph type="body" sz="quarter" idx="5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327524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37" y="267315"/>
            <a:ext cx="7942842" cy="837285"/>
          </a:xfrm>
        </p:spPr>
        <p:txBody>
          <a:bodyPr/>
          <a:lstStyle/>
          <a:p>
            <a:r>
              <a:rPr lang="en-US" dirty="0" err="1" smtClean="0"/>
              <a:t>Escopo</a:t>
            </a:r>
            <a:r>
              <a:rPr lang="en-US" dirty="0" smtClean="0"/>
              <a:t> (RESUMO PT WEDO)</a:t>
            </a:r>
            <a:endParaRPr lang="en-US" dirty="0"/>
          </a:p>
        </p:txBody>
      </p:sp>
      <p:sp>
        <p:nvSpPr>
          <p:cNvPr id="19" name="Retângulo 18"/>
          <p:cNvSpPr/>
          <p:nvPr/>
        </p:nvSpPr>
        <p:spPr>
          <a:xfrm>
            <a:off x="259537" y="758525"/>
            <a:ext cx="377417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latin typeface="Simplon Oi Headline" pitchFamily="2" charset="0"/>
              </a:rPr>
              <a:t>Programa 1 </a:t>
            </a:r>
          </a:p>
          <a:p>
            <a:pPr algn="just"/>
            <a:r>
              <a:rPr lang="pt-BR" sz="1100" dirty="0" smtClean="0">
                <a:latin typeface="Simplon BP Regular" pitchFamily="2" charset="0"/>
              </a:rPr>
              <a:t>Prevenção </a:t>
            </a:r>
            <a:r>
              <a:rPr lang="pt-BR" sz="1100" dirty="0">
                <a:latin typeface="Simplon BP Regular" pitchFamily="2" charset="0"/>
              </a:rPr>
              <a:t>de vendas fraudulentas: detecção de ativações com o uso de identidades falsas baseada em </a:t>
            </a:r>
            <a:r>
              <a:rPr lang="pt-BR" sz="1100" dirty="0" err="1">
                <a:latin typeface="Simplon BP Regular" pitchFamily="2" charset="0"/>
              </a:rPr>
              <a:t>blacklists</a:t>
            </a:r>
            <a:r>
              <a:rPr lang="pt-BR" sz="1100" dirty="0">
                <a:latin typeface="Simplon BP Regular" pitchFamily="2" charset="0"/>
              </a:rPr>
              <a:t> e análise de dados cadastrais (fraude por subscrição), análise de dados do vendedor, entre outros, para todas as linhas de negócio da Oi (móvel, fixo, dados, TV, Oi Total). </a:t>
            </a:r>
          </a:p>
          <a:p>
            <a:pPr algn="just"/>
            <a:r>
              <a:rPr lang="pt-BR" sz="1100" dirty="0" smtClean="0">
                <a:latin typeface="Simplon BP Regular" pitchFamily="2" charset="0"/>
              </a:rPr>
              <a:t>	- Cálculo </a:t>
            </a:r>
            <a:r>
              <a:rPr lang="pt-BR" sz="1100" dirty="0">
                <a:latin typeface="Simplon BP Regular" pitchFamily="2" charset="0"/>
              </a:rPr>
              <a:t>de score de fraude e recomendação para </a:t>
            </a:r>
            <a:r>
              <a:rPr lang="pt-BR" sz="1100" dirty="0" smtClean="0">
                <a:latin typeface="Simplon BP Regular" pitchFamily="2" charset="0"/>
              </a:rPr>
              <a:t>	derivação</a:t>
            </a:r>
          </a:p>
          <a:p>
            <a:pPr algn="just"/>
            <a:r>
              <a:rPr lang="pt-BR" sz="1100" dirty="0">
                <a:latin typeface="Simplon BP Regular" pitchFamily="2" charset="0"/>
              </a:rPr>
              <a:t>	</a:t>
            </a:r>
            <a:r>
              <a:rPr lang="pt-BR" sz="1100" dirty="0" smtClean="0">
                <a:latin typeface="Simplon BP Regular" pitchFamily="2" charset="0"/>
              </a:rPr>
              <a:t>- Detecção/prevenção </a:t>
            </a:r>
            <a:r>
              <a:rPr lang="pt-BR" sz="1100" dirty="0">
                <a:latin typeface="Simplon BP Regular" pitchFamily="2" charset="0"/>
              </a:rPr>
              <a:t>Online e </a:t>
            </a:r>
            <a:r>
              <a:rPr lang="pt-BR" sz="1100" dirty="0" err="1">
                <a:latin typeface="Simplon BP Regular" pitchFamily="2" charset="0"/>
              </a:rPr>
              <a:t>Offline</a:t>
            </a:r>
            <a:r>
              <a:rPr lang="pt-BR" sz="1100" dirty="0">
                <a:latin typeface="Simplon BP Regular" pitchFamily="2" charset="0"/>
              </a:rPr>
              <a:t>  </a:t>
            </a:r>
          </a:p>
          <a:p>
            <a:pPr algn="just"/>
            <a:endParaRPr lang="pt-BR" sz="1100" dirty="0" smtClean="0">
              <a:latin typeface="Simplon BP Regular" pitchFamily="2" charset="0"/>
            </a:endParaRPr>
          </a:p>
          <a:p>
            <a:pPr algn="just"/>
            <a:r>
              <a:rPr lang="pt-BR" sz="1100" dirty="0" smtClean="0">
                <a:latin typeface="Simplon BP Regular" pitchFamily="2" charset="0"/>
              </a:rPr>
              <a:t>Integrações</a:t>
            </a:r>
            <a:r>
              <a:rPr lang="pt-BR" sz="1100" dirty="0">
                <a:latin typeface="Simplon BP Regular" pitchFamily="2" charset="0"/>
              </a:rPr>
              <a:t>: </a:t>
            </a:r>
          </a:p>
          <a:p>
            <a:pPr algn="just"/>
            <a:r>
              <a:rPr lang="pt-BR" sz="1100" dirty="0" smtClean="0">
                <a:latin typeface="Simplon BP Regular" pitchFamily="2" charset="0"/>
              </a:rPr>
              <a:t>	- CRM </a:t>
            </a:r>
            <a:r>
              <a:rPr lang="pt-BR" sz="1100" dirty="0">
                <a:latin typeface="Simplon BP Regular" pitchFamily="2" charset="0"/>
              </a:rPr>
              <a:t>– todos os sistemas de Oi para cada linha de </a:t>
            </a:r>
            <a:r>
              <a:rPr lang="pt-BR" sz="1100" dirty="0" smtClean="0">
                <a:latin typeface="Simplon BP Regular" pitchFamily="2" charset="0"/>
              </a:rPr>
              <a:t>	negócio/produto </a:t>
            </a:r>
            <a:r>
              <a:rPr lang="pt-BR" sz="1100" dirty="0">
                <a:latin typeface="Simplon BP Regular" pitchFamily="2" charset="0"/>
              </a:rPr>
              <a:t>(</a:t>
            </a:r>
            <a:r>
              <a:rPr lang="pt-BR" sz="1100" dirty="0" smtClean="0">
                <a:latin typeface="Simplon BP Regular" pitchFamily="2" charset="0"/>
              </a:rPr>
              <a:t>Siebel</a:t>
            </a:r>
            <a:r>
              <a:rPr lang="pt-BR" sz="1100" dirty="0">
                <a:latin typeface="Simplon BP Regular" pitchFamily="2" charset="0"/>
              </a:rPr>
              <a:t> </a:t>
            </a:r>
            <a:r>
              <a:rPr lang="pt-BR" sz="1100" dirty="0" smtClean="0">
                <a:latin typeface="Simplon BP Regular" pitchFamily="2" charset="0"/>
              </a:rPr>
              <a:t>6.3/8, </a:t>
            </a:r>
            <a:r>
              <a:rPr lang="pt-BR" sz="1100" dirty="0">
                <a:latin typeface="Simplon BP Regular" pitchFamily="2" charset="0"/>
              </a:rPr>
              <a:t>STC, SAC, Oi </a:t>
            </a:r>
            <a:r>
              <a:rPr lang="pt-BR" sz="1100" dirty="0" smtClean="0">
                <a:latin typeface="Simplon BP Regular" pitchFamily="2" charset="0"/>
              </a:rPr>
              <a:t>	Vende, SINN);</a:t>
            </a:r>
          </a:p>
          <a:p>
            <a:pPr algn="just"/>
            <a:r>
              <a:rPr lang="pt-BR" sz="1100" dirty="0">
                <a:latin typeface="Simplon BP Regular" pitchFamily="2" charset="0"/>
              </a:rPr>
              <a:t>	</a:t>
            </a:r>
            <a:r>
              <a:rPr lang="pt-BR" sz="1100" dirty="0" smtClean="0">
                <a:latin typeface="Simplon BP Regular" pitchFamily="2" charset="0"/>
              </a:rPr>
              <a:t>- Bases </a:t>
            </a:r>
            <a:r>
              <a:rPr lang="pt-BR" sz="1100" dirty="0">
                <a:latin typeface="Simplon BP Regular" pitchFamily="2" charset="0"/>
              </a:rPr>
              <a:t>de controle de vendas da </a:t>
            </a:r>
            <a:r>
              <a:rPr lang="pt-BR" sz="1100" dirty="0" smtClean="0">
                <a:latin typeface="Simplon BP Regular" pitchFamily="2" charset="0"/>
              </a:rPr>
              <a:t>Oi</a:t>
            </a:r>
          </a:p>
          <a:p>
            <a:pPr algn="just"/>
            <a:r>
              <a:rPr lang="pt-BR" sz="1100" dirty="0">
                <a:latin typeface="Simplon BP Regular" pitchFamily="2" charset="0"/>
              </a:rPr>
              <a:t>	</a:t>
            </a:r>
            <a:r>
              <a:rPr lang="pt-BR" sz="1100" dirty="0" smtClean="0">
                <a:latin typeface="Simplon BP Regular" pitchFamily="2" charset="0"/>
              </a:rPr>
              <a:t>- Usuários </a:t>
            </a:r>
            <a:r>
              <a:rPr lang="pt-BR" sz="1100" dirty="0">
                <a:latin typeface="Simplon BP Regular" pitchFamily="2" charset="0"/>
              </a:rPr>
              <a:t>NDS </a:t>
            </a:r>
          </a:p>
          <a:p>
            <a:pPr algn="just"/>
            <a:r>
              <a:rPr lang="pt-BR" sz="1100" dirty="0" smtClean="0">
                <a:latin typeface="Simplon BP Regular" pitchFamily="2" charset="0"/>
              </a:rPr>
              <a:t>Interfaces </a:t>
            </a:r>
            <a:r>
              <a:rPr lang="pt-BR" sz="1100" dirty="0">
                <a:latin typeface="Simplon BP Regular" pitchFamily="2" charset="0"/>
              </a:rPr>
              <a:t>externas (webservices): </a:t>
            </a:r>
          </a:p>
          <a:p>
            <a:pPr algn="just"/>
            <a:r>
              <a:rPr lang="pt-BR" sz="1100" dirty="0" smtClean="0">
                <a:latin typeface="Simplon BP Regular" pitchFamily="2" charset="0"/>
              </a:rPr>
              <a:t>	- </a:t>
            </a:r>
            <a:r>
              <a:rPr lang="pt-BR" sz="1100" dirty="0" err="1" smtClean="0">
                <a:latin typeface="Simplon BP Regular" pitchFamily="2" charset="0"/>
              </a:rPr>
              <a:t>ClearSale</a:t>
            </a:r>
            <a:endParaRPr lang="pt-BR" sz="1100" dirty="0">
              <a:latin typeface="Simplon BP Regular" pitchFamily="2" charset="0"/>
            </a:endParaRPr>
          </a:p>
          <a:p>
            <a:pPr algn="just"/>
            <a:r>
              <a:rPr lang="pt-BR" sz="1100" dirty="0" smtClean="0">
                <a:latin typeface="Simplon BP Regular" pitchFamily="2" charset="0"/>
              </a:rPr>
              <a:t>	- M4U </a:t>
            </a:r>
            <a:r>
              <a:rPr lang="pt-BR" sz="1100" dirty="0">
                <a:latin typeface="Simplon BP Regular" pitchFamily="2" charset="0"/>
              </a:rPr>
              <a:t>Serasa </a:t>
            </a:r>
          </a:p>
          <a:p>
            <a:pPr algn="just"/>
            <a:r>
              <a:rPr lang="pt-BR" sz="1100" dirty="0" smtClean="0">
                <a:latin typeface="Simplon BP Regular" pitchFamily="2" charset="0"/>
              </a:rPr>
              <a:t>	- ABR/SIAF</a:t>
            </a:r>
          </a:p>
          <a:p>
            <a:pPr algn="just"/>
            <a:r>
              <a:rPr lang="pt-BR" sz="1100" dirty="0">
                <a:latin typeface="Simplon BP Regular" pitchFamily="2" charset="0"/>
              </a:rPr>
              <a:t>	</a:t>
            </a:r>
            <a:r>
              <a:rPr lang="pt-BR" sz="1100" dirty="0" smtClean="0">
                <a:latin typeface="Simplon BP Regular" pitchFamily="2" charset="0"/>
              </a:rPr>
              <a:t>- Receita </a:t>
            </a:r>
            <a:r>
              <a:rPr lang="pt-BR" sz="1100" dirty="0">
                <a:latin typeface="Simplon BP Regular" pitchFamily="2" charset="0"/>
              </a:rPr>
              <a:t>Federal </a:t>
            </a:r>
          </a:p>
          <a:p>
            <a:pPr algn="just"/>
            <a:r>
              <a:rPr lang="pt-BR" sz="1100" dirty="0" smtClean="0">
                <a:latin typeface="Simplon BP Regular" pitchFamily="2" charset="0"/>
              </a:rPr>
              <a:t>	- Sistema </a:t>
            </a:r>
            <a:r>
              <a:rPr lang="pt-BR" sz="1100" dirty="0">
                <a:latin typeface="Simplon BP Regular" pitchFamily="2" charset="0"/>
              </a:rPr>
              <a:t>de análise de crédito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4368800" y="760399"/>
            <a:ext cx="465455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latin typeface="Simplon Oi Headline" pitchFamily="2" charset="0"/>
              </a:rPr>
              <a:t>Programa 2 </a:t>
            </a:r>
            <a:endParaRPr lang="pt-BR" sz="1100" dirty="0" smtClean="0">
              <a:latin typeface="Simplon Oi Headline" pitchFamily="2" charset="0"/>
            </a:endParaRPr>
          </a:p>
          <a:p>
            <a:r>
              <a:rPr lang="pt-BR" sz="1100" dirty="0">
                <a:latin typeface="Simplon BP Regular" pitchFamily="2" charset="0"/>
              </a:rPr>
              <a:t>M</a:t>
            </a:r>
            <a:r>
              <a:rPr lang="pt-BR" sz="1100" dirty="0" smtClean="0">
                <a:latin typeface="Simplon BP Regular" pitchFamily="2" charset="0"/>
              </a:rPr>
              <a:t>onitoramento </a:t>
            </a:r>
            <a:r>
              <a:rPr lang="pt-BR" sz="1100" dirty="0">
                <a:latin typeface="Simplon BP Regular" pitchFamily="2" charset="0"/>
              </a:rPr>
              <a:t>de uso (voz, SMS e dados) de qualquer terminal que faça uso da rede Oi e que pode estar fora do padrão habitual e que tenha intenção </a:t>
            </a:r>
            <a:r>
              <a:rPr lang="pt-BR" sz="1100" dirty="0" smtClean="0">
                <a:latin typeface="Simplon BP Regular" pitchFamily="2" charset="0"/>
              </a:rPr>
              <a:t>fraudulenta: </a:t>
            </a:r>
          </a:p>
          <a:p>
            <a:r>
              <a:rPr lang="pt-BR" sz="1100" dirty="0">
                <a:latin typeface="Simplon BP Regular" pitchFamily="2" charset="0"/>
              </a:rPr>
              <a:t>	</a:t>
            </a:r>
            <a:r>
              <a:rPr lang="pt-BR" sz="1100" dirty="0" smtClean="0">
                <a:latin typeface="Simplon BP Regular" pitchFamily="2" charset="0"/>
              </a:rPr>
              <a:t>- Fraude </a:t>
            </a:r>
            <a:r>
              <a:rPr lang="pt-BR" sz="1100" dirty="0">
                <a:latin typeface="Simplon BP Regular" pitchFamily="2" charset="0"/>
              </a:rPr>
              <a:t>em chamadas LDI </a:t>
            </a:r>
            <a:r>
              <a:rPr lang="pt-BR" sz="1100" dirty="0" smtClean="0">
                <a:latin typeface="Simplon BP Regular" pitchFamily="2" charset="0"/>
              </a:rPr>
              <a:t>e </a:t>
            </a:r>
            <a:r>
              <a:rPr lang="pt-BR" sz="1100" dirty="0" err="1" smtClean="0">
                <a:latin typeface="Simplon BP Regular" pitchFamily="2" charset="0"/>
              </a:rPr>
              <a:t>co-billing</a:t>
            </a:r>
            <a:r>
              <a:rPr lang="pt-BR" sz="1100" dirty="0" smtClean="0">
                <a:latin typeface="Simplon BP Regular" pitchFamily="2" charset="0"/>
              </a:rPr>
              <a:t> </a:t>
            </a:r>
            <a:endParaRPr lang="pt-BR" sz="1100" dirty="0">
              <a:latin typeface="Simplon BP Regular" pitchFamily="2" charset="0"/>
            </a:endParaRPr>
          </a:p>
          <a:p>
            <a:r>
              <a:rPr lang="pt-BR" sz="1100" dirty="0" smtClean="0">
                <a:latin typeface="Simplon BP Regular" pitchFamily="2" charset="0"/>
              </a:rPr>
              <a:t>	- SPAM </a:t>
            </a:r>
            <a:r>
              <a:rPr lang="pt-BR" sz="1100" dirty="0">
                <a:latin typeface="Simplon BP Regular" pitchFamily="2" charset="0"/>
              </a:rPr>
              <a:t>de SMS </a:t>
            </a:r>
            <a:endParaRPr lang="pt-BR" sz="1100" dirty="0" smtClean="0">
              <a:latin typeface="Simplon BP Regular" pitchFamily="2" charset="0"/>
            </a:endParaRPr>
          </a:p>
          <a:p>
            <a:r>
              <a:rPr lang="pt-BR" sz="1100" dirty="0">
                <a:latin typeface="Simplon BP Regular" pitchFamily="2" charset="0"/>
              </a:rPr>
              <a:t>	</a:t>
            </a:r>
            <a:r>
              <a:rPr lang="pt-BR" sz="1100" dirty="0" smtClean="0">
                <a:latin typeface="Simplon BP Regular" pitchFamily="2" charset="0"/>
              </a:rPr>
              <a:t>- Uso </a:t>
            </a:r>
            <a:r>
              <a:rPr lang="pt-BR" sz="1100" dirty="0">
                <a:latin typeface="Simplon BP Regular" pitchFamily="2" charset="0"/>
              </a:rPr>
              <a:t>abusivo de </a:t>
            </a:r>
            <a:r>
              <a:rPr lang="pt-BR" sz="1100" dirty="0" err="1">
                <a:latin typeface="Simplon BP Regular" pitchFamily="2" charset="0"/>
              </a:rPr>
              <a:t>call</a:t>
            </a:r>
            <a:r>
              <a:rPr lang="pt-BR" sz="1100" dirty="0">
                <a:latin typeface="Simplon BP Regular" pitchFamily="2" charset="0"/>
              </a:rPr>
              <a:t> </a:t>
            </a:r>
            <a:r>
              <a:rPr lang="pt-BR" sz="1100" dirty="0" err="1">
                <a:latin typeface="Simplon BP Regular" pitchFamily="2" charset="0"/>
              </a:rPr>
              <a:t>forward</a:t>
            </a:r>
            <a:r>
              <a:rPr lang="pt-BR" sz="1100" dirty="0">
                <a:latin typeface="Simplon BP Regular" pitchFamily="2" charset="0"/>
              </a:rPr>
              <a:t>, </a:t>
            </a:r>
            <a:r>
              <a:rPr lang="pt-BR" sz="1100" dirty="0" err="1">
                <a:latin typeface="Simplon BP Regular" pitchFamily="2" charset="0"/>
              </a:rPr>
              <a:t>conference</a:t>
            </a:r>
            <a:r>
              <a:rPr lang="pt-BR" sz="1100" dirty="0">
                <a:latin typeface="Simplon BP Regular" pitchFamily="2" charset="0"/>
              </a:rPr>
              <a:t> </a:t>
            </a:r>
            <a:r>
              <a:rPr lang="pt-BR" sz="1100" dirty="0" err="1">
                <a:latin typeface="Simplon BP Regular" pitchFamily="2" charset="0"/>
              </a:rPr>
              <a:t>call</a:t>
            </a:r>
            <a:r>
              <a:rPr lang="pt-BR" sz="1100" dirty="0">
                <a:latin typeface="Simplon BP Regular" pitchFamily="2" charset="0"/>
              </a:rPr>
              <a:t>, </a:t>
            </a:r>
            <a:r>
              <a:rPr lang="pt-BR" sz="1100" dirty="0" err="1">
                <a:latin typeface="Simplon BP Regular" pitchFamily="2" charset="0"/>
              </a:rPr>
              <a:t>call</a:t>
            </a:r>
            <a:r>
              <a:rPr lang="pt-BR" sz="1100" dirty="0">
                <a:latin typeface="Simplon BP Regular" pitchFamily="2" charset="0"/>
              </a:rPr>
              <a:t> </a:t>
            </a:r>
            <a:r>
              <a:rPr lang="pt-BR" sz="1100" dirty="0" err="1">
                <a:latin typeface="Simplon BP Regular" pitchFamily="2" charset="0"/>
              </a:rPr>
              <a:t>group</a:t>
            </a:r>
            <a:r>
              <a:rPr lang="pt-BR" sz="1100" dirty="0">
                <a:latin typeface="Simplon BP Regular" pitchFamily="2" charset="0"/>
              </a:rPr>
              <a:t>, etc.  </a:t>
            </a:r>
            <a:endParaRPr lang="pt-BR" sz="1100" dirty="0" smtClean="0">
              <a:latin typeface="Simplon BP Regular" pitchFamily="2" charset="0"/>
            </a:endParaRPr>
          </a:p>
          <a:p>
            <a:r>
              <a:rPr lang="pt-BR" sz="1100" dirty="0" smtClean="0">
                <a:latin typeface="Simplon BP Regular" pitchFamily="2" charset="0"/>
              </a:rPr>
              <a:t>	- Fraude de </a:t>
            </a:r>
            <a:r>
              <a:rPr lang="pt-BR" sz="1100" dirty="0">
                <a:latin typeface="Simplon BP Regular" pitchFamily="2" charset="0"/>
              </a:rPr>
              <a:t>Roaming In e Out: </a:t>
            </a:r>
            <a:r>
              <a:rPr lang="pt-BR" sz="1100" dirty="0" smtClean="0">
                <a:latin typeface="Simplon BP Regular" pitchFamily="2" charset="0"/>
              </a:rPr>
              <a:t>NRTRDE </a:t>
            </a:r>
            <a:r>
              <a:rPr lang="pt-BR" sz="1100" dirty="0">
                <a:latin typeface="Simplon BP Regular" pitchFamily="2" charset="0"/>
              </a:rPr>
              <a:t>e </a:t>
            </a:r>
            <a:r>
              <a:rPr lang="pt-BR" sz="1100" dirty="0" smtClean="0">
                <a:latin typeface="Simplon BP Regular" pitchFamily="2" charset="0"/>
              </a:rPr>
              <a:t>TAP</a:t>
            </a:r>
            <a:endParaRPr lang="pt-BR" sz="1100" dirty="0">
              <a:latin typeface="Simplon BP Regular" pitchFamily="2" charset="0"/>
            </a:endParaRPr>
          </a:p>
          <a:p>
            <a:r>
              <a:rPr lang="pt-BR" sz="1100" dirty="0" smtClean="0">
                <a:latin typeface="Simplon BP Regular" pitchFamily="2" charset="0"/>
              </a:rPr>
              <a:t>	- Fraude </a:t>
            </a:r>
            <a:r>
              <a:rPr lang="pt-BR" sz="1100" dirty="0">
                <a:latin typeface="Simplon BP Regular" pitchFamily="2" charset="0"/>
              </a:rPr>
              <a:t>IRSF / PRS: </a:t>
            </a:r>
            <a:r>
              <a:rPr lang="pt-BR" sz="1100" dirty="0" smtClean="0">
                <a:latin typeface="Simplon BP Regular" pitchFamily="2" charset="0"/>
              </a:rPr>
              <a:t>(</a:t>
            </a:r>
            <a:r>
              <a:rPr lang="pt-BR" sz="1100" dirty="0">
                <a:latin typeface="Simplon BP Regular" pitchFamily="2" charset="0"/>
              </a:rPr>
              <a:t>números </a:t>
            </a:r>
            <a:r>
              <a:rPr lang="pt-BR" sz="1100" dirty="0" err="1">
                <a:latin typeface="Simplon BP Regular" pitchFamily="2" charset="0"/>
              </a:rPr>
              <a:t>premium</a:t>
            </a:r>
            <a:r>
              <a:rPr lang="pt-BR" sz="1100" dirty="0" smtClean="0">
                <a:latin typeface="Simplon BP Regular" pitchFamily="2" charset="0"/>
              </a:rPr>
              <a:t>)</a:t>
            </a:r>
            <a:endParaRPr lang="pt-BR" sz="1100" dirty="0">
              <a:latin typeface="Simplon BP Regular" pitchFamily="2" charset="0"/>
            </a:endParaRPr>
          </a:p>
          <a:p>
            <a:r>
              <a:rPr lang="pt-BR" sz="1100" dirty="0" smtClean="0">
                <a:latin typeface="Simplon BP Regular" pitchFamily="2" charset="0"/>
              </a:rPr>
              <a:t>	- Fraude </a:t>
            </a:r>
            <a:r>
              <a:rPr lang="pt-BR" sz="1100" dirty="0" err="1" smtClean="0">
                <a:latin typeface="Simplon BP Regular" pitchFamily="2" charset="0"/>
              </a:rPr>
              <a:t>Bypass</a:t>
            </a:r>
            <a:r>
              <a:rPr lang="pt-BR" sz="1100" dirty="0" smtClean="0">
                <a:latin typeface="Simplon BP Regular" pitchFamily="2" charset="0"/>
              </a:rPr>
              <a:t> e Tráfego zero</a:t>
            </a:r>
            <a:endParaRPr lang="pt-BR" sz="1100" dirty="0">
              <a:latin typeface="Simplon BP Regular" pitchFamily="2" charset="0"/>
            </a:endParaRPr>
          </a:p>
          <a:p>
            <a:r>
              <a:rPr lang="pt-BR" sz="1100" dirty="0">
                <a:latin typeface="Simplon BP Regular" pitchFamily="2" charset="0"/>
              </a:rPr>
              <a:t>	</a:t>
            </a:r>
            <a:r>
              <a:rPr lang="pt-BR" sz="1100" dirty="0" smtClean="0">
                <a:latin typeface="Simplon BP Regular" pitchFamily="2" charset="0"/>
              </a:rPr>
              <a:t>- Fraude </a:t>
            </a:r>
            <a:r>
              <a:rPr lang="pt-BR" sz="1100" dirty="0">
                <a:latin typeface="Simplon BP Regular" pitchFamily="2" charset="0"/>
              </a:rPr>
              <a:t>Pré-pago: </a:t>
            </a:r>
            <a:r>
              <a:rPr lang="pt-BR" sz="1100" dirty="0" smtClean="0">
                <a:latin typeface="Simplon BP Regular" pitchFamily="2" charset="0"/>
              </a:rPr>
              <a:t>Recargas </a:t>
            </a:r>
            <a:r>
              <a:rPr lang="pt-BR" sz="1100" dirty="0">
                <a:latin typeface="Simplon BP Regular" pitchFamily="2" charset="0"/>
              </a:rPr>
              <a:t>fraudulentas e análise </a:t>
            </a:r>
            <a:r>
              <a:rPr lang="pt-BR" sz="1100" dirty="0" smtClean="0">
                <a:latin typeface="Simplon BP Regular" pitchFamily="2" charset="0"/>
              </a:rPr>
              <a:t>de bônus</a:t>
            </a:r>
          </a:p>
          <a:p>
            <a:r>
              <a:rPr lang="pt-BR" sz="1100" dirty="0" smtClean="0">
                <a:latin typeface="Simplon BP Regular" pitchFamily="2" charset="0"/>
              </a:rPr>
              <a:t>	- Fraude </a:t>
            </a:r>
            <a:r>
              <a:rPr lang="pt-BR" sz="1100" dirty="0" err="1">
                <a:latin typeface="Simplon BP Regular" pitchFamily="2" charset="0"/>
              </a:rPr>
              <a:t>Hacking</a:t>
            </a:r>
            <a:r>
              <a:rPr lang="pt-BR" sz="1100" dirty="0">
                <a:latin typeface="Simplon BP Regular" pitchFamily="2" charset="0"/>
              </a:rPr>
              <a:t> de </a:t>
            </a:r>
            <a:r>
              <a:rPr lang="pt-BR" sz="1100" dirty="0" smtClean="0">
                <a:latin typeface="Simplon BP Regular" pitchFamily="2" charset="0"/>
              </a:rPr>
              <a:t>PBX</a:t>
            </a:r>
          </a:p>
          <a:p>
            <a:r>
              <a:rPr lang="pt-BR" sz="1100" dirty="0" smtClean="0">
                <a:latin typeface="Simplon BP Regular" pitchFamily="2" charset="0"/>
              </a:rPr>
              <a:t>	- Fraude </a:t>
            </a:r>
            <a:r>
              <a:rPr lang="pt-BR" sz="1100" dirty="0">
                <a:latin typeface="Simplon BP Regular" pitchFamily="2" charset="0"/>
              </a:rPr>
              <a:t>IMEI/IMSI </a:t>
            </a:r>
            <a:r>
              <a:rPr lang="pt-BR" sz="1100" dirty="0" err="1" smtClean="0">
                <a:latin typeface="Simplon BP Regular" pitchFamily="2" charset="0"/>
              </a:rPr>
              <a:t>Stuffing</a:t>
            </a:r>
            <a:endParaRPr lang="pt-BR" sz="1100" dirty="0" smtClean="0">
              <a:latin typeface="Simplon BP Regular" pitchFamily="2" charset="0"/>
            </a:endParaRPr>
          </a:p>
          <a:p>
            <a:r>
              <a:rPr lang="pt-BR" sz="1100" dirty="0">
                <a:latin typeface="Simplon BP Regular" pitchFamily="2" charset="0"/>
              </a:rPr>
              <a:t>	</a:t>
            </a:r>
            <a:r>
              <a:rPr lang="pt-BR" sz="1100" dirty="0" smtClean="0">
                <a:latin typeface="Simplon BP Regular" pitchFamily="2" charset="0"/>
              </a:rPr>
              <a:t>- Fraude </a:t>
            </a:r>
            <a:r>
              <a:rPr lang="pt-BR" sz="1100" dirty="0">
                <a:latin typeface="Simplon BP Regular" pitchFamily="2" charset="0"/>
              </a:rPr>
              <a:t>de Clonagem</a:t>
            </a:r>
            <a:r>
              <a:rPr lang="pt-BR" sz="1100" dirty="0" smtClean="0">
                <a:latin typeface="Simplon BP Regular" pitchFamily="2" charset="0"/>
              </a:rPr>
              <a:t>: Colisão e Velocidade</a:t>
            </a:r>
          </a:p>
          <a:p>
            <a:r>
              <a:rPr lang="pt-BR" sz="1100" dirty="0">
                <a:latin typeface="Simplon BP Regular" pitchFamily="2" charset="0"/>
              </a:rPr>
              <a:t>	</a:t>
            </a:r>
            <a:r>
              <a:rPr lang="pt-BR" sz="1100" dirty="0" smtClean="0">
                <a:latin typeface="Simplon BP Regular" pitchFamily="2" charset="0"/>
              </a:rPr>
              <a:t>- </a:t>
            </a:r>
            <a:r>
              <a:rPr lang="pt-BR" sz="1100" dirty="0" err="1" smtClean="0">
                <a:latin typeface="Simplon BP Regular" pitchFamily="2" charset="0"/>
              </a:rPr>
              <a:t>Hotlists</a:t>
            </a:r>
            <a:r>
              <a:rPr lang="pt-BR" sz="1100" dirty="0">
                <a:latin typeface="Simplon BP Regular" pitchFamily="2" charset="0"/>
              </a:rPr>
              <a:t>: </a:t>
            </a:r>
            <a:r>
              <a:rPr lang="pt-BR" sz="1100" dirty="0" smtClean="0">
                <a:latin typeface="Simplon BP Regular" pitchFamily="2" charset="0"/>
              </a:rPr>
              <a:t>Detecção </a:t>
            </a:r>
            <a:r>
              <a:rPr lang="pt-BR" sz="1100" dirty="0">
                <a:latin typeface="Simplon BP Regular" pitchFamily="2" charset="0"/>
              </a:rPr>
              <a:t>de situações anormais ou </a:t>
            </a:r>
            <a:r>
              <a:rPr lang="pt-BR" sz="1100" dirty="0" smtClean="0">
                <a:latin typeface="Simplon BP Regular" pitchFamily="2" charset="0"/>
              </a:rPr>
              <a:t>fraudulentas</a:t>
            </a:r>
            <a:endParaRPr lang="pt-BR" sz="1100" dirty="0">
              <a:latin typeface="Simplon BP Regular" pitchFamily="2" charset="0"/>
            </a:endParaRPr>
          </a:p>
          <a:p>
            <a:r>
              <a:rPr lang="pt-BR" sz="1100" dirty="0" smtClean="0">
                <a:latin typeface="Simplon BP Regular" pitchFamily="2" charset="0"/>
              </a:rPr>
              <a:t>	- Países </a:t>
            </a:r>
            <a:r>
              <a:rPr lang="pt-BR" sz="1100" dirty="0">
                <a:latin typeface="Simplon BP Regular" pitchFamily="2" charset="0"/>
              </a:rPr>
              <a:t>de </a:t>
            </a:r>
            <a:r>
              <a:rPr lang="pt-BR" sz="1100" dirty="0" smtClean="0">
                <a:latin typeface="Simplon BP Regular" pitchFamily="2" charset="0"/>
              </a:rPr>
              <a:t>risco</a:t>
            </a:r>
          </a:p>
          <a:p>
            <a:endParaRPr lang="pt-BR" sz="1100" dirty="0" smtClean="0">
              <a:latin typeface="Simplon BP Regular" pitchFamily="2" charset="0"/>
            </a:endParaRPr>
          </a:p>
          <a:p>
            <a:r>
              <a:rPr lang="pt-BR" sz="1100" dirty="0" smtClean="0">
                <a:latin typeface="Simplon BP Regular" pitchFamily="2" charset="0"/>
              </a:rPr>
              <a:t>Integrações internas e interfaces externas:</a:t>
            </a:r>
          </a:p>
          <a:p>
            <a:r>
              <a:rPr lang="pt-BR" sz="1100" dirty="0">
                <a:latin typeface="Simplon BP Regular" pitchFamily="2" charset="0"/>
              </a:rPr>
              <a:t>	</a:t>
            </a:r>
            <a:r>
              <a:rPr lang="pt-BR" sz="1100" dirty="0" smtClean="0">
                <a:latin typeface="Simplon BP Regular" pitchFamily="2" charset="0"/>
              </a:rPr>
              <a:t>- Data Lake </a:t>
            </a:r>
            <a:r>
              <a:rPr lang="pt-BR" sz="1100" dirty="0" err="1" smtClean="0">
                <a:latin typeface="Simplon BP Regular" pitchFamily="2" charset="0"/>
              </a:rPr>
              <a:t>Hadoop</a:t>
            </a:r>
            <a:r>
              <a:rPr lang="pt-BR" sz="1100" dirty="0" smtClean="0">
                <a:latin typeface="Simplon BP Regular" pitchFamily="2" charset="0"/>
              </a:rPr>
              <a:t>, Mediação, SIGA, ASGA, Plataformas </a:t>
            </a:r>
            <a:r>
              <a:rPr lang="pt-BR" sz="1100" dirty="0">
                <a:latin typeface="Simplon BP Regular" pitchFamily="2" charset="0"/>
              </a:rPr>
              <a:t>de </a:t>
            </a:r>
            <a:r>
              <a:rPr lang="pt-BR" sz="1100" dirty="0" smtClean="0">
                <a:latin typeface="Simplon BP Regular" pitchFamily="2" charset="0"/>
              </a:rPr>
              <a:t>Rede, 	CRM, Base </a:t>
            </a:r>
            <a:r>
              <a:rPr lang="pt-BR" sz="1100" dirty="0">
                <a:latin typeface="Simplon BP Regular" pitchFamily="2" charset="0"/>
              </a:rPr>
              <a:t>de Dados de JEC (</a:t>
            </a:r>
            <a:r>
              <a:rPr lang="pt-BR" sz="1100" dirty="0" err="1" smtClean="0">
                <a:latin typeface="Simplon BP Regular" pitchFamily="2" charset="0"/>
              </a:rPr>
              <a:t>Sisjur</a:t>
            </a:r>
            <a:r>
              <a:rPr lang="pt-BR" sz="1100" dirty="0" smtClean="0">
                <a:latin typeface="Simplon BP Regular" pitchFamily="2" charset="0"/>
              </a:rPr>
              <a:t>), Base </a:t>
            </a:r>
            <a:r>
              <a:rPr lang="pt-BR" sz="1100" dirty="0">
                <a:latin typeface="Simplon BP Regular" pitchFamily="2" charset="0"/>
              </a:rPr>
              <a:t>de atendimento </a:t>
            </a:r>
            <a:r>
              <a:rPr lang="pt-BR" sz="1100" dirty="0" smtClean="0">
                <a:latin typeface="Simplon BP Regular" pitchFamily="2" charset="0"/>
              </a:rPr>
              <a:t>DRC, 	Anatel, Arbor, SFA, </a:t>
            </a:r>
            <a:r>
              <a:rPr lang="pt-BR" sz="1100" dirty="0" err="1" smtClean="0">
                <a:latin typeface="Simplon BP Regular" pitchFamily="2" charset="0"/>
              </a:rPr>
              <a:t>Sisraf</a:t>
            </a:r>
            <a:r>
              <a:rPr lang="pt-BR" sz="1100" dirty="0" smtClean="0">
                <a:latin typeface="Simplon BP Regular" pitchFamily="2" charset="0"/>
              </a:rPr>
              <a:t>, SINN</a:t>
            </a:r>
            <a:endParaRPr lang="pt-BR" sz="1100" dirty="0">
              <a:latin typeface="Simplon BP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88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037" y="1473815"/>
            <a:ext cx="8224063" cy="1945109"/>
          </a:xfrm>
        </p:spPr>
        <p:txBody>
          <a:bodyPr/>
          <a:lstStyle/>
          <a:p>
            <a:r>
              <a:rPr lang="en-US" i="0" dirty="0" err="1" smtClean="0"/>
              <a:t>Beneficios</a:t>
            </a:r>
            <a:r>
              <a:rPr lang="en-US" i="0" dirty="0" smtClean="0"/>
              <a:t> </a:t>
            </a:r>
            <a:r>
              <a:rPr lang="en-US" i="0" dirty="0" err="1" smtClean="0"/>
              <a:t>diretos</a:t>
            </a:r>
            <a:r>
              <a:rPr lang="en-US" i="0" dirty="0" smtClean="0"/>
              <a:t> e </a:t>
            </a:r>
            <a:r>
              <a:rPr lang="en-US" i="0" dirty="0" err="1" smtClean="0"/>
              <a:t>indiretos</a:t>
            </a:r>
            <a:endParaRPr lang="en-US" i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>
                <a:latin typeface="Simplon BP Bold"/>
                <a:cs typeface="Simplon BP Bold"/>
              </a:rPr>
              <a:pPr/>
              <a:t>5</a:t>
            </a:fld>
            <a:endParaRPr lang="en-US" dirty="0">
              <a:latin typeface="Simplon BP Bold"/>
              <a:cs typeface="Simplon BP Bold"/>
            </a:endParaRPr>
          </a:p>
        </p:txBody>
      </p:sp>
      <p:sp>
        <p:nvSpPr>
          <p:cNvPr id="6" name="Text Placeholder 8"/>
          <p:cNvSpPr txBox="1">
            <a:spLocks/>
          </p:cNvSpPr>
          <p:nvPr/>
        </p:nvSpPr>
        <p:spPr>
          <a:xfrm>
            <a:off x="323036" y="2172976"/>
            <a:ext cx="6141264" cy="19799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4572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kern="1200" cap="none" baseline="0">
                <a:solidFill>
                  <a:srgbClr val="4D4D4D"/>
                </a:solidFill>
                <a:latin typeface="Simplon BP"/>
                <a:ea typeface="+mn-ea"/>
                <a:cs typeface="Museo Sans 300"/>
              </a:defRPr>
            </a:lvl1pPr>
            <a:lvl2pPr marL="176213" indent="-176213" algn="l" defTabSz="457200" rtl="0" eaLnBrk="1" latinLnBrk="0" hangingPunct="1">
              <a:lnSpc>
                <a:spcPts val="2000"/>
              </a:lnSpc>
              <a:spcBef>
                <a:spcPts val="900"/>
              </a:spcBef>
              <a:buSzPct val="50000"/>
              <a:buFont typeface="Arial"/>
              <a:buChar char="•"/>
              <a:tabLst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914400" indent="0" algn="l" defTabSz="457200" rtl="0" eaLnBrk="1" latinLnBrk="0" hangingPunct="1">
              <a:lnSpc>
                <a:spcPts val="2200"/>
              </a:lnSpc>
              <a:spcBef>
                <a:spcPts val="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371600" indent="0" algn="l" defTabSz="457200" rtl="0" eaLnBrk="1" latinLnBrk="0" hangingPunct="1">
              <a:lnSpc>
                <a:spcPts val="2200"/>
              </a:lnSpc>
              <a:spcBef>
                <a:spcPts val="0"/>
              </a:spcBef>
              <a:buFont typeface="Arial"/>
              <a:buNone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1828800" indent="0" algn="l" defTabSz="457200" rtl="0" eaLnBrk="1" latinLnBrk="0" hangingPunct="1">
              <a:lnSpc>
                <a:spcPts val="2200"/>
              </a:lnSpc>
              <a:spcBef>
                <a:spcPts val="0"/>
              </a:spcBef>
              <a:buFont typeface="Arial"/>
              <a:buNone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 err="1" smtClean="0"/>
              <a:t>Redução</a:t>
            </a:r>
            <a:r>
              <a:rPr lang="en-US" dirty="0" smtClean="0"/>
              <a:t> </a:t>
            </a:r>
            <a:r>
              <a:rPr lang="en-US" dirty="0"/>
              <a:t>da taxa de </a:t>
            </a:r>
            <a:r>
              <a:rPr lang="en-US" dirty="0" smtClean="0"/>
              <a:t>JEC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Redução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perda</a:t>
            </a:r>
            <a:r>
              <a:rPr lang="en-US" dirty="0"/>
              <a:t> de </a:t>
            </a:r>
            <a:r>
              <a:rPr lang="en-US" dirty="0" err="1"/>
              <a:t>receita</a:t>
            </a:r>
            <a:r>
              <a:rPr lang="en-US" dirty="0"/>
              <a:t> de </a:t>
            </a:r>
            <a:r>
              <a:rPr lang="en-US" dirty="0" err="1" smtClean="0"/>
              <a:t>interconexão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Redução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ativação</a:t>
            </a:r>
            <a:r>
              <a:rPr lang="en-US" dirty="0"/>
              <a:t> e </a:t>
            </a:r>
            <a:r>
              <a:rPr lang="en-US" dirty="0" err="1"/>
              <a:t>instalação</a:t>
            </a:r>
            <a:r>
              <a:rPr lang="en-US" dirty="0"/>
              <a:t> de </a:t>
            </a:r>
            <a:r>
              <a:rPr lang="en-US" dirty="0" err="1"/>
              <a:t>produtos</a:t>
            </a:r>
            <a:r>
              <a:rPr lang="en-US" dirty="0"/>
              <a:t> </a:t>
            </a:r>
            <a:r>
              <a:rPr lang="en-US" dirty="0" err="1" smtClean="0"/>
              <a:t>indevidos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Aprimoramento</a:t>
            </a:r>
            <a:r>
              <a:rPr lang="en-US" dirty="0" smtClean="0"/>
              <a:t> </a:t>
            </a:r>
            <a:r>
              <a:rPr lang="en-US" dirty="0"/>
              <a:t>da </a:t>
            </a:r>
            <a:r>
              <a:rPr lang="en-US" dirty="0" err="1"/>
              <a:t>experiência</a:t>
            </a:r>
            <a:r>
              <a:rPr lang="en-US" dirty="0"/>
              <a:t> do </a:t>
            </a:r>
            <a:r>
              <a:rPr lang="en-US" dirty="0" err="1" smtClean="0"/>
              <a:t>cliente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Redução</a:t>
            </a:r>
            <a:r>
              <a:rPr lang="en-US" dirty="0" smtClean="0"/>
              <a:t> </a:t>
            </a:r>
            <a:r>
              <a:rPr lang="en-US" dirty="0"/>
              <a:t>da taxa de </a:t>
            </a:r>
            <a:r>
              <a:rPr lang="en-US" dirty="0" err="1"/>
              <a:t>reclamação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 smtClean="0"/>
              <a:t>sociais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Redução</a:t>
            </a:r>
            <a:r>
              <a:rPr lang="en-US" dirty="0" smtClean="0"/>
              <a:t> </a:t>
            </a:r>
            <a:r>
              <a:rPr lang="en-US" dirty="0"/>
              <a:t>do </a:t>
            </a:r>
            <a:r>
              <a:rPr lang="en-US" dirty="0" smtClean="0"/>
              <a:t>churn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Aumento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vendas</a:t>
            </a:r>
            <a:r>
              <a:rPr lang="en-US" dirty="0"/>
              <a:t> com a </a:t>
            </a:r>
            <a:r>
              <a:rPr lang="en-US" dirty="0" err="1"/>
              <a:t>redução</a:t>
            </a:r>
            <a:r>
              <a:rPr lang="en-US" dirty="0"/>
              <a:t> de </a:t>
            </a:r>
            <a:r>
              <a:rPr lang="en-US" dirty="0" err="1"/>
              <a:t>derivação</a:t>
            </a:r>
            <a:r>
              <a:rPr lang="en-US" dirty="0"/>
              <a:t> e </a:t>
            </a:r>
            <a:r>
              <a:rPr lang="en-US" dirty="0" err="1"/>
              <a:t>negação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risco</a:t>
            </a:r>
            <a:r>
              <a:rPr lang="en-US" dirty="0"/>
              <a:t> de </a:t>
            </a:r>
            <a:r>
              <a:rPr lang="en-US" dirty="0" err="1" smtClean="0"/>
              <a:t>fraude</a:t>
            </a:r>
            <a:endParaRPr lang="en-US" dirty="0" smtClean="0"/>
          </a:p>
          <a:p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/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3642581145"/>
              </p:ext>
            </p:extLst>
          </p:nvPr>
        </p:nvGraphicFramePr>
        <p:xfrm>
          <a:off x="6134100" y="1703076"/>
          <a:ext cx="3355725" cy="2411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49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1790445748"/>
              </p:ext>
            </p:extLst>
          </p:nvPr>
        </p:nvGraphicFramePr>
        <p:xfrm>
          <a:off x="188684" y="-146050"/>
          <a:ext cx="8955316" cy="4119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493966133"/>
              </p:ext>
            </p:extLst>
          </p:nvPr>
        </p:nvGraphicFramePr>
        <p:xfrm>
          <a:off x="159655" y="3947885"/>
          <a:ext cx="8752115" cy="46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itle 2"/>
          <p:cNvSpPr txBox="1">
            <a:spLocks/>
          </p:cNvSpPr>
          <p:nvPr/>
        </p:nvSpPr>
        <p:spPr>
          <a:xfrm>
            <a:off x="152400" y="4442618"/>
            <a:ext cx="8229600" cy="665163"/>
          </a:xfrm>
          <a:prstGeom prst="rect">
            <a:avLst/>
          </a:prstGeom>
          <a:noFill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pt-BR" sz="4200" b="0" i="0" kern="1200" noProof="0">
                <a:solidFill>
                  <a:srgbClr val="00CEFF"/>
                </a:solidFill>
                <a:latin typeface="Simplon Oi Headline"/>
                <a:ea typeface="ＭＳ Ｐゴシック" charset="0"/>
                <a:cs typeface="Simplon Oi Headline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CEFF"/>
                </a:solidFill>
                <a:effectLst/>
                <a:uLnTx/>
                <a:uFillTx/>
                <a:latin typeface="Simplon Oi Headline"/>
                <a:ea typeface="ＭＳ Ｐゴシック" charset="0"/>
              </a:rPr>
              <a:t>Roadmap raid-</a:t>
            </a:r>
            <a:r>
              <a:rPr kumimoji="0" lang="en-US" sz="4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CEFF"/>
                </a:solidFill>
                <a:effectLst/>
                <a:uLnTx/>
                <a:uFillTx/>
                <a:latin typeface="Simplon Oi Headline"/>
                <a:ea typeface="ＭＳ Ｐゴシック" charset="0"/>
              </a:rPr>
              <a:t>fms</a:t>
            </a:r>
            <a:r>
              <a:rPr kumimoji="0" lang="en-US" sz="4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CEFF"/>
                </a:solidFill>
                <a:effectLst/>
                <a:uLnTx/>
                <a:uFillTx/>
                <a:latin typeface="Simplon Oi Headline"/>
                <a:ea typeface="ＭＳ Ｐゴシック" charset="0"/>
              </a:rPr>
              <a:t> (draft)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00CEFF"/>
              </a:solidFill>
              <a:effectLst/>
              <a:uLnTx/>
              <a:uFillTx/>
              <a:latin typeface="Simplon Oi Headline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69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468313" y="78955"/>
            <a:ext cx="8207375" cy="687808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FF6D00"/>
                </a:solidFill>
                <a:latin typeface="Simplon Oi Headline" pitchFamily="2" charset="0"/>
              </a:rPr>
              <a:t>CRONOGRAMA MACRO </a:t>
            </a:r>
            <a:r>
              <a:rPr lang="en-US" sz="3600" dirty="0" err="1" smtClean="0">
                <a:solidFill>
                  <a:srgbClr val="FF6D00"/>
                </a:solidFill>
                <a:latin typeface="Simplon Oi Headline" pitchFamily="2" charset="0"/>
              </a:rPr>
              <a:t>onda</a:t>
            </a:r>
            <a:r>
              <a:rPr lang="en-US" sz="3600" dirty="0" smtClean="0">
                <a:solidFill>
                  <a:srgbClr val="FF6D00"/>
                </a:solidFill>
                <a:latin typeface="Simplon Oi Headline" pitchFamily="2" charset="0"/>
              </a:rPr>
              <a:t> 1 (PT WEDO)</a:t>
            </a:r>
            <a:endParaRPr lang="en-US" sz="3600" dirty="0">
              <a:solidFill>
                <a:srgbClr val="FF6D00"/>
              </a:solidFill>
              <a:latin typeface="Simplon Oi Headline" pitchFamily="2" charset="0"/>
            </a:endParaRPr>
          </a:p>
        </p:txBody>
      </p:sp>
      <p:pic>
        <p:nvPicPr>
          <p:cNvPr id="469" name="Imagem 4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7" y="900113"/>
            <a:ext cx="8920579" cy="2681288"/>
          </a:xfrm>
          <a:prstGeom prst="rect">
            <a:avLst/>
          </a:prstGeom>
        </p:spPr>
      </p:pic>
      <p:sp>
        <p:nvSpPr>
          <p:cNvPr id="470" name="Retângulo 469"/>
          <p:cNvSpPr/>
          <p:nvPr/>
        </p:nvSpPr>
        <p:spPr>
          <a:xfrm>
            <a:off x="146050" y="3670301"/>
            <a:ext cx="8509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latin typeface="Simplon BP Regular" pitchFamily="2" charset="0"/>
              </a:rPr>
              <a:t>Para o cumprimento dos prazos a </a:t>
            </a:r>
            <a:r>
              <a:rPr lang="pt-BR" sz="1200" dirty="0" err="1">
                <a:latin typeface="Simplon BP Regular" pitchFamily="2" charset="0"/>
              </a:rPr>
              <a:t>WeDo</a:t>
            </a:r>
            <a:r>
              <a:rPr lang="pt-BR" sz="1200" dirty="0">
                <a:latin typeface="Simplon BP Regular" pitchFamily="2" charset="0"/>
              </a:rPr>
              <a:t> assumiu as seguintes premissas com relação aos servidores: </a:t>
            </a:r>
          </a:p>
          <a:p>
            <a:pPr marL="171450" indent="-171450">
              <a:buFontTx/>
              <a:buChar char="-"/>
            </a:pPr>
            <a:r>
              <a:rPr lang="pt-BR" sz="1200" dirty="0" smtClean="0">
                <a:latin typeface="Simplon BP Regular" pitchFamily="2" charset="0"/>
              </a:rPr>
              <a:t>Servidor </a:t>
            </a:r>
            <a:r>
              <a:rPr lang="pt-BR" sz="1200" dirty="0">
                <a:latin typeface="Simplon BP Regular" pitchFamily="2" charset="0"/>
              </a:rPr>
              <a:t>de Desenvolvimento: disponível ao término da etapa de “Plano de Gerenciamento do Projeto” (indicado com a letra “D” no cronograma). </a:t>
            </a:r>
          </a:p>
          <a:p>
            <a:pPr marL="171450" indent="-171450">
              <a:buFontTx/>
              <a:buChar char="-"/>
            </a:pPr>
            <a:r>
              <a:rPr lang="pt-BR" sz="1200" dirty="0" smtClean="0">
                <a:latin typeface="Simplon BP Regular" pitchFamily="2" charset="0"/>
              </a:rPr>
              <a:t>Servidor </a:t>
            </a:r>
            <a:r>
              <a:rPr lang="pt-BR" sz="1200" dirty="0">
                <a:latin typeface="Simplon BP Regular" pitchFamily="2" charset="0"/>
              </a:rPr>
              <a:t>de Homologação: disponível em até 3 semanas após a entrega do servidor de desenvolvimento (indicado com a letra “H” no cronograma). </a:t>
            </a:r>
          </a:p>
          <a:p>
            <a:pPr marL="171450" indent="-171450">
              <a:buFontTx/>
              <a:buChar char="-"/>
            </a:pPr>
            <a:r>
              <a:rPr lang="pt-BR" sz="1200" dirty="0" smtClean="0">
                <a:latin typeface="Simplon BP Regular" pitchFamily="2" charset="0"/>
              </a:rPr>
              <a:t>Servidor </a:t>
            </a:r>
            <a:r>
              <a:rPr lang="pt-BR" sz="1200" dirty="0">
                <a:latin typeface="Simplon BP Regular" pitchFamily="2" charset="0"/>
              </a:rPr>
              <a:t>de Produção: disponível em até 3 semanas após a entrega do servidor de homologação (indicado com a letra “P” no cronograma)</a:t>
            </a:r>
          </a:p>
        </p:txBody>
      </p:sp>
    </p:spTree>
    <p:extLst>
      <p:ext uri="{BB962C8B-B14F-4D97-AF65-F5344CB8AC3E}">
        <p14:creationId xmlns:p14="http://schemas.microsoft.com/office/powerpoint/2010/main" val="4161917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 smtClean="0"/>
              <a:t>MATERIAL CONFIDENCIAL  |  SLIDE Nº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850952-3374-434C-8FC6-DE28F8CD25B0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5" name="Rectangle 36"/>
          <p:cNvSpPr/>
          <p:nvPr/>
        </p:nvSpPr>
        <p:spPr>
          <a:xfrm>
            <a:off x="4610507" y="3126897"/>
            <a:ext cx="1296000" cy="360000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 smtClean="0">
                <a:solidFill>
                  <a:srgbClr val="FF6D00"/>
                </a:solidFill>
                <a:latin typeface="Simplon BP Regular"/>
                <a:cs typeface="Simplon BP Regular"/>
              </a:rPr>
              <a:t>INTEGRAÇÔES TI</a:t>
            </a: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Eduardo </a:t>
            </a:r>
            <a:r>
              <a:rPr lang="pt-BR" sz="1200" dirty="0" smtClean="0">
                <a:solidFill>
                  <a:srgbClr val="FF6D00"/>
                </a:solidFill>
                <a:latin typeface="Simplon BP Regular"/>
                <a:cs typeface="Simplon BP Regular"/>
              </a:rPr>
              <a:t>D.</a:t>
            </a: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61574" y="891169"/>
            <a:ext cx="6691573" cy="360000"/>
          </a:xfrm>
          <a:prstGeom prst="rect">
            <a:avLst/>
          </a:prstGeom>
          <a:solidFill>
            <a:srgbClr val="FF6D00"/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lvl="0"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pt-BR" sz="1200" kern="0" dirty="0">
                <a:solidFill>
                  <a:srgbClr val="FFFFFF"/>
                </a:solidFill>
                <a:latin typeface="Simplon BP Regular"/>
                <a:cs typeface="Simplon BP Regular"/>
              </a:rPr>
              <a:t>SPONSOR</a:t>
            </a:r>
          </a:p>
          <a:p>
            <a:pPr lvl="0"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pt-BR" sz="1200" kern="0" dirty="0">
                <a:solidFill>
                  <a:srgbClr val="FFFFFF"/>
                </a:solidFill>
                <a:latin typeface="Simplon BP Regular"/>
                <a:cs typeface="Simplon BP Regular"/>
              </a:rPr>
              <a:t>Gaspar </a:t>
            </a:r>
            <a:r>
              <a:rPr lang="pt-BR" sz="1200" kern="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Carreira / André </a:t>
            </a:r>
            <a:r>
              <a:rPr lang="pt-BR" sz="1200" kern="0" dirty="0" err="1" smtClean="0">
                <a:solidFill>
                  <a:srgbClr val="FFFFFF"/>
                </a:solidFill>
                <a:latin typeface="Simplon BP Regular"/>
                <a:cs typeface="Simplon BP Regular"/>
              </a:rPr>
              <a:t>Ituassú</a:t>
            </a:r>
            <a:endParaRPr lang="pt-BR" sz="1200" kern="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3256467" y="2622144"/>
            <a:ext cx="1296000" cy="360000"/>
          </a:xfrm>
          <a:prstGeom prst="rect">
            <a:avLst/>
          </a:prstGeom>
          <a:solidFill>
            <a:srgbClr val="FF6D00"/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kern="0" dirty="0">
                <a:solidFill>
                  <a:srgbClr val="FFFFFF"/>
                </a:solidFill>
                <a:latin typeface="Simplon BP Regular"/>
                <a:cs typeface="Simplon BP Regular"/>
              </a:rPr>
              <a:t>ARQUITETURA </a:t>
            </a:r>
            <a:r>
              <a:rPr lang="pt-BR" sz="1100" kern="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SOLUÇ</a:t>
            </a:r>
            <a:endParaRPr lang="pt-BR" sz="1100" kern="0" dirty="0">
              <a:solidFill>
                <a:srgbClr val="FFFFFF"/>
              </a:solidFill>
              <a:latin typeface="Simplon BP Regular"/>
              <a:cs typeface="Simplon BP Regular"/>
            </a:endParaRPr>
          </a:p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kern="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Felipe Brito</a:t>
            </a:r>
            <a:endParaRPr lang="pt-BR" sz="1100" kern="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4610507" y="1777314"/>
            <a:ext cx="2642641" cy="360000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 smtClean="0">
                <a:solidFill>
                  <a:srgbClr val="FF6D00"/>
                </a:solidFill>
                <a:latin typeface="Simplon BP Regular"/>
                <a:cs typeface="Simplon BP Regular"/>
              </a:rPr>
              <a:t>COORDENAÇÃO </a:t>
            </a: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T</a:t>
            </a:r>
            <a:r>
              <a:rPr lang="es-ES_tradnl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ÉCNICA</a:t>
            </a: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Leandro Frossard</a:t>
            </a: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3256467" y="1777314"/>
            <a:ext cx="1296000" cy="360000"/>
          </a:xfrm>
          <a:prstGeom prst="rect">
            <a:avLst/>
          </a:prstGeom>
          <a:solidFill>
            <a:srgbClr val="FF6D00"/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kern="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PMO</a:t>
            </a:r>
            <a:endParaRPr lang="pt-BR" sz="1100" kern="0" dirty="0">
              <a:solidFill>
                <a:srgbClr val="FFFFFF"/>
              </a:solidFill>
              <a:latin typeface="Simplon BP Regular"/>
              <a:cs typeface="Simplon BP Regular"/>
            </a:endParaRPr>
          </a:p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kern="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Tatiana </a:t>
            </a:r>
            <a:r>
              <a:rPr lang="pt-BR" sz="1100" kern="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Lera -&gt; Set/17</a:t>
            </a:r>
            <a:endParaRPr lang="pt-BR" sz="1100" kern="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Rectangle 30"/>
          <p:cNvSpPr/>
          <p:nvPr/>
        </p:nvSpPr>
        <p:spPr>
          <a:xfrm>
            <a:off x="5972623" y="2221429"/>
            <a:ext cx="1280524" cy="360000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 smtClean="0">
                <a:solidFill>
                  <a:srgbClr val="FF6D00"/>
                </a:solidFill>
                <a:latin typeface="Simplon BP Regular"/>
                <a:cs typeface="Simplon BP Regular"/>
              </a:rPr>
              <a:t>Planej. </a:t>
            </a: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INFRA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 smtClean="0">
                <a:solidFill>
                  <a:srgbClr val="FF6D00"/>
                </a:solidFill>
                <a:latin typeface="Simplon BP Regular"/>
                <a:cs typeface="Simplon BP Regular"/>
              </a:rPr>
              <a:t>Paulo Lyra</a:t>
            </a: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Rectangle 36"/>
          <p:cNvSpPr/>
          <p:nvPr/>
        </p:nvSpPr>
        <p:spPr>
          <a:xfrm>
            <a:off x="4610507" y="2221429"/>
            <a:ext cx="1296000" cy="360000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 smtClean="0">
                <a:solidFill>
                  <a:srgbClr val="FF6D00"/>
                </a:solidFill>
                <a:latin typeface="Simplon BP Regular"/>
                <a:cs typeface="Simplon BP Regular"/>
              </a:rPr>
              <a:t>Solução AF/Dados</a:t>
            </a: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Antonio Carlos</a:t>
            </a: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561130" y="1329411"/>
            <a:ext cx="3272881" cy="360000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Direção Funcional / Negócios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Hugo Martins / Cezar Fernandes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256467" y="2192854"/>
            <a:ext cx="1296000" cy="360000"/>
          </a:xfrm>
          <a:prstGeom prst="rect">
            <a:avLst/>
          </a:prstGeom>
          <a:solidFill>
            <a:srgbClr val="FF6D00"/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kern="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ARQUITETURA CORP</a:t>
            </a:r>
            <a:endParaRPr lang="pt-BR" sz="1100" kern="0" dirty="0">
              <a:solidFill>
                <a:srgbClr val="FFFFFF"/>
              </a:solidFill>
              <a:latin typeface="Simplon BP Regular"/>
              <a:cs typeface="Simplon BP Regular"/>
            </a:endParaRPr>
          </a:p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kern="0" dirty="0">
                <a:solidFill>
                  <a:srgbClr val="FFFFFF"/>
                </a:solidFill>
                <a:latin typeface="Simplon BP Regular"/>
                <a:cs typeface="Simplon BP Regular"/>
              </a:rPr>
              <a:t>Vinicius M.</a:t>
            </a:r>
          </a:p>
        </p:txBody>
      </p:sp>
      <p:sp>
        <p:nvSpPr>
          <p:cNvPr id="22" name="CaixaDeTexto 219"/>
          <p:cNvSpPr txBox="1"/>
          <p:nvPr/>
        </p:nvSpPr>
        <p:spPr>
          <a:xfrm>
            <a:off x="582860" y="4906672"/>
            <a:ext cx="641997" cy="249748"/>
          </a:xfrm>
          <a:prstGeom prst="rect">
            <a:avLst/>
          </a:prstGeom>
          <a:noFill/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>
            <a:defPPr>
              <a:defRPr lang="en-US"/>
            </a:defPPr>
            <a:lvl1pPr marR="0" lvl="0" indent="0" algn="ctr" defTabSz="9144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 kumimoji="0" sz="11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plon BP Regular"/>
                <a:ea typeface="MS Gothic" charset="-128"/>
                <a:cs typeface="Simplon BP Regular"/>
              </a:defRPr>
            </a:lvl1pPr>
          </a:lstStyle>
          <a:p>
            <a:pPr algn="l"/>
            <a:r>
              <a:rPr lang="pt-BR" sz="800" dirty="0"/>
              <a:t>Não Alocado</a:t>
            </a:r>
          </a:p>
        </p:txBody>
      </p:sp>
      <p:sp>
        <p:nvSpPr>
          <p:cNvPr id="23" name="CaixaDeTexto 220"/>
          <p:cNvSpPr txBox="1"/>
          <p:nvPr/>
        </p:nvSpPr>
        <p:spPr>
          <a:xfrm>
            <a:off x="1371375" y="4928121"/>
            <a:ext cx="1109599" cy="206851"/>
          </a:xfrm>
          <a:prstGeom prst="rect">
            <a:avLst/>
          </a:prstGeom>
          <a:noFill/>
          <a:ln w="12700" cmpd="sng">
            <a:noFill/>
            <a:miter lim="800000"/>
            <a:headEnd/>
            <a:tailEnd/>
          </a:ln>
          <a:effectLst/>
        </p:spPr>
        <p:txBody>
          <a:bodyPr wrap="none" lIns="36000" tIns="0" rIns="36000" bIns="0" anchor="ctr"/>
          <a:lstStyle>
            <a:defPPr>
              <a:defRPr lang="en-US"/>
            </a:defPPr>
            <a:lvl1pPr marR="0" lvl="0" indent="0" defTabSz="914400" fontAlgn="auto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plon BP Regular"/>
                <a:ea typeface="MS Gothic" charset="-128"/>
                <a:cs typeface="Simplon BP Regular"/>
              </a:defRPr>
            </a:lvl1pPr>
          </a:lstStyle>
          <a:p>
            <a:r>
              <a:rPr lang="pt-BR" dirty="0"/>
              <a:t>Alocação não atende</a:t>
            </a: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561574" y="1777314"/>
            <a:ext cx="2642481" cy="360000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COORDENAÇÃO </a:t>
            </a:r>
            <a:r>
              <a:rPr lang="es-ES_tradnl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FUNCIONAL</a:t>
            </a: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Cezar Fernandes</a:t>
            </a:r>
          </a:p>
        </p:txBody>
      </p:sp>
      <p:sp>
        <p:nvSpPr>
          <p:cNvPr id="26" name="Rectangle 30"/>
          <p:cNvSpPr/>
          <p:nvPr/>
        </p:nvSpPr>
        <p:spPr>
          <a:xfrm>
            <a:off x="1927266" y="2221429"/>
            <a:ext cx="1263085" cy="360000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PMO DE NEGÓCIO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</p:txBody>
      </p:sp>
      <p:sp>
        <p:nvSpPr>
          <p:cNvPr id="27" name="Rectangle 36"/>
          <p:cNvSpPr/>
          <p:nvPr/>
        </p:nvSpPr>
        <p:spPr>
          <a:xfrm>
            <a:off x="561575" y="2221429"/>
            <a:ext cx="1296000" cy="360000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PREVENÇÂO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auto">
          <a:xfrm>
            <a:off x="7566915" y="1312693"/>
            <a:ext cx="1197673" cy="376718"/>
          </a:xfrm>
          <a:prstGeom prst="rect">
            <a:avLst/>
          </a:prstGeom>
          <a:solidFill>
            <a:srgbClr val="EA288C"/>
          </a:solidFill>
          <a:ln w="12700" cmpd="sng">
            <a:noFill/>
            <a:prstDash val="solid"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b="1" kern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GP RAID-FMS</a:t>
            </a:r>
            <a:endParaRPr lang="pt-BR" sz="1100" b="1" kern="0" dirty="0">
              <a:solidFill>
                <a:schemeClr val="bg1"/>
              </a:solidFill>
              <a:latin typeface="Simplon BP Regular"/>
              <a:cs typeface="Simplon BP Regular"/>
            </a:endParaRPr>
          </a:p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kern="0" dirty="0">
                <a:solidFill>
                  <a:schemeClr val="bg1"/>
                </a:solidFill>
                <a:latin typeface="Simplon BP Regular"/>
                <a:cs typeface="Simplon BP Regular"/>
              </a:rPr>
              <a:t>André </a:t>
            </a:r>
            <a:r>
              <a:rPr lang="pt-BR" sz="1100" kern="0" dirty="0" err="1">
                <a:solidFill>
                  <a:schemeClr val="bg1"/>
                </a:solidFill>
                <a:latin typeface="Simplon BP Regular"/>
                <a:cs typeface="Simplon BP Regular"/>
              </a:rPr>
              <a:t>Jacomino</a:t>
            </a:r>
            <a:endParaRPr lang="pt-BR" sz="1100" kern="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7566915" y="891169"/>
            <a:ext cx="1197673" cy="360000"/>
          </a:xfrm>
          <a:prstGeom prst="rect">
            <a:avLst/>
          </a:prstGeom>
          <a:solidFill>
            <a:srgbClr val="EA288C"/>
          </a:solidFill>
          <a:ln w="12700" cmpd="sng">
            <a:noFill/>
            <a:prstDash val="solid"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lvl="0"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pt-BR" sz="1100" b="1" kern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Diretoria Técnica</a:t>
            </a:r>
            <a:endParaRPr lang="pt-BR" sz="1100" b="1" kern="0" dirty="0">
              <a:solidFill>
                <a:schemeClr val="bg1"/>
              </a:solidFill>
              <a:latin typeface="Simplon BP Regular"/>
              <a:cs typeface="Simplon BP Regular"/>
            </a:endParaRPr>
          </a:p>
          <a:p>
            <a:pPr lvl="0"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pt-BR" sz="1100" kern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Alexsandra</a:t>
            </a:r>
            <a:endParaRPr lang="pt-BR" sz="1100" kern="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7566915" y="1777314"/>
            <a:ext cx="1197673" cy="360000"/>
          </a:xfrm>
          <a:prstGeom prst="rect">
            <a:avLst/>
          </a:prstGeom>
          <a:solidFill>
            <a:srgbClr val="EA288C"/>
          </a:solidFill>
          <a:ln w="12700" cmpd="sng">
            <a:noFill/>
            <a:prstDash val="solid"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b="1" kern="0" dirty="0">
                <a:solidFill>
                  <a:schemeClr val="bg1"/>
                </a:solidFill>
                <a:latin typeface="Simplon BP Regular"/>
                <a:cs typeface="Simplon BP Regular"/>
              </a:rPr>
              <a:t>Arquiteto Funcional</a:t>
            </a:r>
          </a:p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kern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Luiz </a:t>
            </a:r>
            <a:r>
              <a:rPr lang="pt-BR" sz="1100" kern="0" dirty="0" err="1" smtClean="0">
                <a:solidFill>
                  <a:schemeClr val="bg1"/>
                </a:solidFill>
                <a:latin typeface="Simplon BP Regular"/>
                <a:cs typeface="Simplon BP Regular"/>
              </a:rPr>
              <a:t>Bráz</a:t>
            </a:r>
            <a:r>
              <a:rPr lang="pt-BR" sz="1100" kern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 PT</a:t>
            </a:r>
            <a:endParaRPr lang="pt-BR" sz="1100" kern="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Rectangle 13"/>
          <p:cNvSpPr>
            <a:spLocks noChangeArrowheads="1"/>
          </p:cNvSpPr>
          <p:nvPr/>
        </p:nvSpPr>
        <p:spPr bwMode="auto">
          <a:xfrm flipH="1">
            <a:off x="7566914" y="595405"/>
            <a:ext cx="1197672" cy="295764"/>
          </a:xfrm>
          <a:prstGeom prst="rect">
            <a:avLst/>
          </a:prstGeom>
          <a:noFill/>
          <a:ln w="12700" cmpd="sng">
            <a:noFill/>
            <a:miter lim="800000"/>
            <a:headEnd/>
            <a:tailEnd/>
          </a:ln>
          <a:effectLst/>
        </p:spPr>
        <p:txBody>
          <a:bodyPr wrap="none" lIns="36000" rIns="36000" anchor="b"/>
          <a:lstStyle/>
          <a:p>
            <a:pPr marL="0" marR="0" lvl="0" indent="0" algn="ctr" defTabSz="914400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30" charset="0"/>
              <a:buNone/>
              <a:tabLst/>
              <a:defRPr/>
            </a:pPr>
            <a:r>
              <a:rPr lang="pt-BR" sz="1200" b="1" kern="0" dirty="0" smtClean="0">
                <a:solidFill>
                  <a:srgbClr val="BB0F9A"/>
                </a:solidFill>
                <a:latin typeface="Simplon BP Regular"/>
                <a:cs typeface="Simplon BP Regular"/>
              </a:rPr>
              <a:t>WEDO</a:t>
            </a: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561574" y="595405"/>
            <a:ext cx="6691573" cy="295764"/>
          </a:xfrm>
          <a:prstGeom prst="rect">
            <a:avLst/>
          </a:prstGeom>
          <a:noFill/>
          <a:ln w="12700" cmpd="sng">
            <a:noFill/>
            <a:prstDash val="solid"/>
            <a:miter lim="800000"/>
            <a:headEnd/>
            <a:tailEnd/>
          </a:ln>
          <a:effectLst/>
        </p:spPr>
        <p:txBody>
          <a:bodyPr wrap="none" lIns="36000" rIns="36000" anchor="b"/>
          <a:lstStyle/>
          <a:p>
            <a:pPr marL="0" marR="0" lvl="0" indent="0" algn="ctr" defTabSz="914400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lang="es-ES_tradnl" sz="1200" b="1" kern="0" dirty="0" smtClean="0">
                <a:solidFill>
                  <a:srgbClr val="FF6D00"/>
                </a:solidFill>
                <a:latin typeface="Simplon BP Regular"/>
                <a:cs typeface="Simplon BP Regular"/>
              </a:rPr>
              <a:t>OI</a:t>
            </a:r>
            <a:endParaRPr kumimoji="0" lang="pt-BR" sz="1200" b="1" i="0" u="none" strike="noStrike" kern="0" cap="none" spc="0" normalizeH="0" baseline="0" noProof="0" dirty="0" smtClean="0">
              <a:ln>
                <a:noFill/>
              </a:ln>
              <a:solidFill>
                <a:srgbClr val="FF6D00"/>
              </a:solidFill>
              <a:effectLst/>
              <a:uLnTx/>
              <a:uFillTx/>
              <a:latin typeface="Simplon BP Regular"/>
              <a:cs typeface="Simplon BP Regular"/>
            </a:endParaRPr>
          </a:p>
        </p:txBody>
      </p:sp>
      <p:sp>
        <p:nvSpPr>
          <p:cNvPr id="33" name="Elipse 217"/>
          <p:cNvSpPr/>
          <p:nvPr/>
        </p:nvSpPr>
        <p:spPr>
          <a:xfrm>
            <a:off x="457200" y="495954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tIns="36000" rIns="36000" bIns="36000" anchor="ctr">
            <a:normAutofit fontScale="25000" lnSpcReduction="20000"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200" kern="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Elipse 222"/>
          <p:cNvSpPr/>
          <p:nvPr/>
        </p:nvSpPr>
        <p:spPr>
          <a:xfrm>
            <a:off x="1250015" y="4959546"/>
            <a:ext cx="144000" cy="144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" tIns="36000" rIns="36000" bIns="36000" anchor="ctr">
            <a:normAutofit fontScale="25000" lnSpcReduction="20000"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200" kern="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30"/>
          <p:cNvSpPr/>
          <p:nvPr/>
        </p:nvSpPr>
        <p:spPr>
          <a:xfrm>
            <a:off x="5976198" y="2684594"/>
            <a:ext cx="1296000" cy="360000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Projetos INFRA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Alexandre </a:t>
            </a:r>
            <a:r>
              <a:rPr lang="pt-BR" sz="1200" dirty="0" smtClean="0">
                <a:solidFill>
                  <a:srgbClr val="FF6D00"/>
                </a:solidFill>
                <a:latin typeface="Simplon BP Regular"/>
                <a:cs typeface="Simplon BP Regular"/>
              </a:rPr>
              <a:t>N.</a:t>
            </a: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</p:txBody>
      </p:sp>
      <p:sp>
        <p:nvSpPr>
          <p:cNvPr id="36" name="Rectangle 36"/>
          <p:cNvSpPr/>
          <p:nvPr/>
        </p:nvSpPr>
        <p:spPr>
          <a:xfrm>
            <a:off x="4610507" y="2684594"/>
            <a:ext cx="1296000" cy="360000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 smtClean="0">
                <a:solidFill>
                  <a:srgbClr val="FF6D00"/>
                </a:solidFill>
                <a:latin typeface="Simplon BP Regular"/>
                <a:cs typeface="Simplon BP Regular"/>
              </a:rPr>
              <a:t>SCORE EXT. e TV</a:t>
            </a: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 smtClean="0">
                <a:solidFill>
                  <a:srgbClr val="FF6D00"/>
                </a:solidFill>
                <a:latin typeface="Simplon BP Regular"/>
                <a:cs typeface="Simplon BP Regular"/>
              </a:rPr>
              <a:t>Leandro Frossard</a:t>
            </a: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</p:txBody>
      </p:sp>
      <p:sp>
        <p:nvSpPr>
          <p:cNvPr id="37" name="Rectangle 30"/>
          <p:cNvSpPr/>
          <p:nvPr/>
        </p:nvSpPr>
        <p:spPr>
          <a:xfrm>
            <a:off x="1927266" y="2684593"/>
            <a:ext cx="1263085" cy="360001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PROCESSOS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</p:txBody>
      </p:sp>
      <p:sp>
        <p:nvSpPr>
          <p:cNvPr id="38" name="Rectangle 36"/>
          <p:cNvSpPr/>
          <p:nvPr/>
        </p:nvSpPr>
        <p:spPr>
          <a:xfrm>
            <a:off x="561575" y="2684594"/>
            <a:ext cx="1296000" cy="360000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DETECÇÂO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</p:txBody>
      </p:sp>
      <p:sp>
        <p:nvSpPr>
          <p:cNvPr id="39" name="Rectangle 30"/>
          <p:cNvSpPr/>
          <p:nvPr/>
        </p:nvSpPr>
        <p:spPr>
          <a:xfrm>
            <a:off x="5985723" y="3126897"/>
            <a:ext cx="1296000" cy="360000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 smtClean="0">
                <a:solidFill>
                  <a:srgbClr val="FF6D00"/>
                </a:solidFill>
                <a:latin typeface="Simplon BP Regular"/>
                <a:cs typeface="Simplon BP Regular"/>
              </a:rPr>
              <a:t>Seg. de Sistemas</a:t>
            </a: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 smtClean="0">
                <a:solidFill>
                  <a:srgbClr val="FF6D00"/>
                </a:solidFill>
                <a:latin typeface="Simplon BP Regular"/>
                <a:cs typeface="Simplon BP Regular"/>
              </a:rPr>
              <a:t>Christiano Maia</a:t>
            </a: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</p:txBody>
      </p:sp>
      <p:sp>
        <p:nvSpPr>
          <p:cNvPr id="42" name="Rectangle 30"/>
          <p:cNvSpPr/>
          <p:nvPr/>
        </p:nvSpPr>
        <p:spPr>
          <a:xfrm>
            <a:off x="5985723" y="3578985"/>
            <a:ext cx="1296000" cy="360000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 smtClean="0">
                <a:solidFill>
                  <a:srgbClr val="FF6D00"/>
                </a:solidFill>
                <a:latin typeface="Simplon BP Regular"/>
                <a:cs typeface="Simplon BP Regular"/>
              </a:rPr>
              <a:t>Segurança NDS</a:t>
            </a: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Christiano Maia</a:t>
            </a:r>
          </a:p>
        </p:txBody>
      </p:sp>
      <p:sp>
        <p:nvSpPr>
          <p:cNvPr id="43" name="Rectangle 36"/>
          <p:cNvSpPr/>
          <p:nvPr/>
        </p:nvSpPr>
        <p:spPr>
          <a:xfrm>
            <a:off x="4610507" y="3578985"/>
            <a:ext cx="1296000" cy="360000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 smtClean="0">
                <a:solidFill>
                  <a:srgbClr val="FF6D00"/>
                </a:solidFill>
                <a:latin typeface="Simplon BP Regular"/>
                <a:cs typeface="Simplon BP Regular"/>
              </a:rPr>
              <a:t>GESTÃO DE TESTES</a:t>
            </a: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Luciana Link</a:t>
            </a:r>
          </a:p>
        </p:txBody>
      </p:sp>
      <p:sp>
        <p:nvSpPr>
          <p:cNvPr id="46" name="Rectangle 30"/>
          <p:cNvSpPr/>
          <p:nvPr/>
        </p:nvSpPr>
        <p:spPr>
          <a:xfrm>
            <a:off x="5985723" y="4026123"/>
            <a:ext cx="1296000" cy="360000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 smtClean="0">
                <a:solidFill>
                  <a:srgbClr val="FF6D00"/>
                </a:solidFill>
                <a:latin typeface="Simplon BP Regular"/>
                <a:cs typeface="Simplon BP Regular"/>
              </a:rPr>
              <a:t>Seg. de </a:t>
            </a: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Informação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Christiano </a:t>
            </a:r>
            <a:r>
              <a:rPr lang="pt-BR" sz="1200" dirty="0" smtClean="0">
                <a:solidFill>
                  <a:srgbClr val="FF6D00"/>
                </a:solidFill>
                <a:latin typeface="Simplon BP Regular"/>
                <a:cs typeface="Simplon BP Regular"/>
              </a:rPr>
              <a:t>Maia</a:t>
            </a: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</p:txBody>
      </p:sp>
      <p:sp>
        <p:nvSpPr>
          <p:cNvPr id="47" name="Rectangle 36"/>
          <p:cNvSpPr/>
          <p:nvPr/>
        </p:nvSpPr>
        <p:spPr>
          <a:xfrm>
            <a:off x="4610507" y="4026123"/>
            <a:ext cx="1296000" cy="360000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 smtClean="0">
                <a:solidFill>
                  <a:srgbClr val="FF6D00"/>
                </a:solidFill>
                <a:latin typeface="Simplon BP Regular"/>
                <a:cs typeface="Simplon BP Regular"/>
              </a:rPr>
              <a:t>Infra e Operações</a:t>
            </a: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 smtClean="0">
                <a:solidFill>
                  <a:srgbClr val="FF6D00"/>
                </a:solidFill>
                <a:latin typeface="Simplon BP Regular"/>
                <a:cs typeface="Simplon BP Regular"/>
              </a:rPr>
              <a:t>Judney-&gt; Set/17</a:t>
            </a: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</p:txBody>
      </p:sp>
      <p:sp>
        <p:nvSpPr>
          <p:cNvPr id="57" name="Rectangle 8"/>
          <p:cNvSpPr>
            <a:spLocks noChangeArrowheads="1"/>
          </p:cNvSpPr>
          <p:nvPr/>
        </p:nvSpPr>
        <p:spPr bwMode="auto">
          <a:xfrm>
            <a:off x="3906019" y="1318977"/>
            <a:ext cx="3344889" cy="367306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Direção Técnica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Fabio Glaser / Marcio Caroso</a:t>
            </a:r>
          </a:p>
        </p:txBody>
      </p:sp>
      <p:sp>
        <p:nvSpPr>
          <p:cNvPr id="58" name="Rectangle 8"/>
          <p:cNvSpPr>
            <a:spLocks noChangeArrowheads="1"/>
          </p:cNvSpPr>
          <p:nvPr/>
        </p:nvSpPr>
        <p:spPr bwMode="auto">
          <a:xfrm>
            <a:off x="3257947" y="3056734"/>
            <a:ext cx="1296000" cy="360000"/>
          </a:xfrm>
          <a:prstGeom prst="rect">
            <a:avLst/>
          </a:prstGeom>
          <a:solidFill>
            <a:srgbClr val="FF6D00"/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kern="0" dirty="0">
                <a:solidFill>
                  <a:srgbClr val="FFFFFF"/>
                </a:solidFill>
                <a:latin typeface="Simplon BP Regular"/>
                <a:cs typeface="Simplon BP Regular"/>
              </a:rPr>
              <a:t>RELACIONAMENTO</a:t>
            </a:r>
          </a:p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kern="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TBD</a:t>
            </a:r>
            <a:endParaRPr lang="pt-BR" sz="1100" kern="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62" name="Rectangle 30"/>
          <p:cNvSpPr/>
          <p:nvPr/>
        </p:nvSpPr>
        <p:spPr>
          <a:xfrm>
            <a:off x="7566915" y="2608394"/>
            <a:ext cx="1198800" cy="360000"/>
          </a:xfrm>
          <a:prstGeom prst="rect">
            <a:avLst/>
          </a:prstGeom>
          <a:solidFill>
            <a:srgbClr val="EA288C"/>
          </a:solidFill>
          <a:ln w="12700" cmpd="sng">
            <a:noFill/>
            <a:prstDash val="solid"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b="1" kern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Infra/DBA</a:t>
            </a:r>
            <a:endParaRPr lang="pt-BR" sz="1100" b="1" kern="0" dirty="0">
              <a:solidFill>
                <a:schemeClr val="bg1"/>
              </a:solidFill>
              <a:latin typeface="Simplon BP Regular"/>
              <a:cs typeface="Simplon BP Regular"/>
            </a:endParaRPr>
          </a:p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kern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Leonardo Martins</a:t>
            </a:r>
            <a:endParaRPr lang="pt-BR" sz="1100" kern="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63" name="Rectangle 30"/>
          <p:cNvSpPr/>
          <p:nvPr/>
        </p:nvSpPr>
        <p:spPr>
          <a:xfrm>
            <a:off x="7566914" y="2186870"/>
            <a:ext cx="1198800" cy="360000"/>
          </a:xfrm>
          <a:prstGeom prst="rect">
            <a:avLst/>
          </a:prstGeom>
          <a:solidFill>
            <a:srgbClr val="EA288C"/>
          </a:solidFill>
          <a:ln w="12700" cmpd="sng">
            <a:noFill/>
            <a:prstDash val="solid"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b="1" kern="0" dirty="0">
                <a:solidFill>
                  <a:schemeClr val="bg1"/>
                </a:solidFill>
                <a:latin typeface="Simplon BP Regular"/>
                <a:cs typeface="Simplon BP Regular"/>
              </a:rPr>
              <a:t>Arquiteto Técnico</a:t>
            </a:r>
          </a:p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kern="0" dirty="0" smtClean="0">
                <a:solidFill>
                  <a:schemeClr val="bg1"/>
                </a:solidFill>
                <a:latin typeface="Simplon BP Regular"/>
                <a:cs typeface="Simplon BP Regular"/>
              </a:rPr>
              <a:t>Luiz Gustavo Moura</a:t>
            </a:r>
            <a:endParaRPr lang="pt-BR" sz="1100" kern="0" dirty="0">
              <a:solidFill>
                <a:schemeClr val="bg1"/>
              </a:solidFill>
              <a:latin typeface="Simplon BP Regular"/>
              <a:cs typeface="Simplon BP Regular"/>
            </a:endParaRPr>
          </a:p>
        </p:txBody>
      </p:sp>
      <p:sp>
        <p:nvSpPr>
          <p:cNvPr id="51" name="Rectangle 36"/>
          <p:cNvSpPr/>
          <p:nvPr/>
        </p:nvSpPr>
        <p:spPr>
          <a:xfrm>
            <a:off x="571100" y="3141794"/>
            <a:ext cx="1296000" cy="360000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VENDAS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</p:txBody>
      </p:sp>
      <p:sp>
        <p:nvSpPr>
          <p:cNvPr id="52" name="Rectangle 36"/>
          <p:cNvSpPr/>
          <p:nvPr/>
        </p:nvSpPr>
        <p:spPr>
          <a:xfrm>
            <a:off x="571100" y="3598994"/>
            <a:ext cx="1296000" cy="360000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CRÉDITO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</p:txBody>
      </p:sp>
      <p:sp>
        <p:nvSpPr>
          <p:cNvPr id="53" name="Rectangle 36"/>
          <p:cNvSpPr/>
          <p:nvPr/>
        </p:nvSpPr>
        <p:spPr>
          <a:xfrm>
            <a:off x="571100" y="4056194"/>
            <a:ext cx="1296000" cy="360000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UTC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</p:txBody>
      </p:sp>
      <p:sp>
        <p:nvSpPr>
          <p:cNvPr id="54" name="Rectangle 30"/>
          <p:cNvSpPr/>
          <p:nvPr/>
        </p:nvSpPr>
        <p:spPr>
          <a:xfrm>
            <a:off x="1936791" y="3141793"/>
            <a:ext cx="1263085" cy="360001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>
                <a:solidFill>
                  <a:srgbClr val="FF6D00"/>
                </a:solidFill>
                <a:latin typeface="Simplon BP Regular"/>
                <a:cs typeface="Simplon BP Regular"/>
              </a:rPr>
              <a:t>Treinamento/BPO</a:t>
            </a: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</p:txBody>
      </p:sp>
      <p:sp>
        <p:nvSpPr>
          <p:cNvPr id="55" name="Title 5"/>
          <p:cNvSpPr txBox="1">
            <a:spLocks/>
          </p:cNvSpPr>
          <p:nvPr/>
        </p:nvSpPr>
        <p:spPr>
          <a:xfrm>
            <a:off x="370662" y="229215"/>
            <a:ext cx="7897037" cy="83471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2400"/>
              </a:lnSpc>
              <a:spcBef>
                <a:spcPts val="1100"/>
              </a:spcBef>
              <a:buNone/>
              <a:defRPr sz="2200" i="1" kern="120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r>
              <a:rPr lang="en-US" sz="3600" dirty="0" err="1" smtClean="0">
                <a:solidFill>
                  <a:srgbClr val="FF6D00"/>
                </a:solidFill>
                <a:latin typeface="Simplon Oi Headline"/>
                <a:cs typeface="Simplon Oi Headline"/>
              </a:rPr>
              <a:t>Organização</a:t>
            </a:r>
            <a:r>
              <a:rPr lang="en-US" sz="3600" dirty="0" smtClean="0">
                <a:solidFill>
                  <a:srgbClr val="FF6D00"/>
                </a:solidFill>
                <a:latin typeface="Simplon Oi Headline"/>
                <a:cs typeface="Simplon Oi Headline"/>
              </a:rPr>
              <a:t> do </a:t>
            </a:r>
            <a:r>
              <a:rPr lang="en-US" sz="3600" dirty="0" err="1" smtClean="0">
                <a:solidFill>
                  <a:srgbClr val="FF6D00"/>
                </a:solidFill>
                <a:latin typeface="Simplon Oi Headline"/>
                <a:cs typeface="Simplon Oi Headline"/>
              </a:rPr>
              <a:t>Projeto</a:t>
            </a:r>
            <a:endParaRPr lang="en-US" dirty="0"/>
          </a:p>
        </p:txBody>
      </p:sp>
      <p:sp>
        <p:nvSpPr>
          <p:cNvPr id="56" name="Rectangle 8"/>
          <p:cNvSpPr>
            <a:spLocks noChangeArrowheads="1"/>
          </p:cNvSpPr>
          <p:nvPr/>
        </p:nvSpPr>
        <p:spPr bwMode="auto">
          <a:xfrm>
            <a:off x="3257947" y="3485359"/>
            <a:ext cx="1296000" cy="360000"/>
          </a:xfrm>
          <a:prstGeom prst="rect">
            <a:avLst/>
          </a:prstGeom>
          <a:solidFill>
            <a:srgbClr val="FF6D00"/>
          </a:solidFill>
          <a:ln w="12700" cmpd="sng">
            <a:noFill/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kern="0" dirty="0">
                <a:solidFill>
                  <a:srgbClr val="FFFFFF"/>
                </a:solidFill>
                <a:latin typeface="Simplon BP Regular"/>
                <a:cs typeface="Simplon BP Regular"/>
              </a:rPr>
              <a:t>Transição Produção</a:t>
            </a:r>
          </a:p>
          <a:p>
            <a:pPr algn="ctr" defTabSz="914400" hangingPunct="0">
              <a:lnSpc>
                <a:spcPct val="93000"/>
              </a:lnSpc>
              <a:buClr>
                <a:srgbClr val="000000"/>
              </a:buClr>
              <a:buSzPct val="100000"/>
            </a:pPr>
            <a:r>
              <a:rPr lang="pt-BR" sz="1100" kern="0" dirty="0">
                <a:solidFill>
                  <a:srgbClr val="FFFFFF"/>
                </a:solidFill>
                <a:latin typeface="Simplon BP Regular"/>
                <a:cs typeface="Simplon BP Regular"/>
              </a:rPr>
              <a:t>Fernando Machado</a:t>
            </a:r>
          </a:p>
        </p:txBody>
      </p:sp>
      <p:sp>
        <p:nvSpPr>
          <p:cNvPr id="59" name="Rectangle 36"/>
          <p:cNvSpPr/>
          <p:nvPr/>
        </p:nvSpPr>
        <p:spPr>
          <a:xfrm>
            <a:off x="4608669" y="4458495"/>
            <a:ext cx="1296000" cy="360000"/>
          </a:xfrm>
          <a:prstGeom prst="rect">
            <a:avLst/>
          </a:prstGeom>
          <a:noFill/>
          <a:ln w="38100" cmpd="sng">
            <a:solidFill>
              <a:srgbClr val="FF6D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lIns="36000" tIns="108000" rIns="36000" anchor="ctr"/>
          <a:lstStyle/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 smtClean="0">
                <a:solidFill>
                  <a:srgbClr val="FF6D00"/>
                </a:solidFill>
                <a:latin typeface="Simplon BP Regular"/>
                <a:cs typeface="Simplon BP Regular"/>
              </a:rPr>
              <a:t>DATA LAKE</a:t>
            </a: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  <a:p>
            <a:pPr algn="ctr" defTabSz="622300">
              <a:lnSpc>
                <a:spcPts val="1200"/>
              </a:lnSpc>
              <a:spcBef>
                <a:spcPct val="0"/>
              </a:spcBef>
              <a:buClr>
                <a:srgbClr val="000000"/>
              </a:buClr>
              <a:buSzPct val="100000"/>
            </a:pPr>
            <a:r>
              <a:rPr lang="pt-BR" sz="1200" dirty="0" smtClean="0">
                <a:solidFill>
                  <a:srgbClr val="FF6D00"/>
                </a:solidFill>
                <a:latin typeface="Simplon BP Regular"/>
                <a:cs typeface="Simplon BP Regular"/>
              </a:rPr>
              <a:t>Thiago Jordão</a:t>
            </a:r>
            <a:endParaRPr lang="pt-BR" sz="1200" dirty="0">
              <a:solidFill>
                <a:srgbClr val="FF6D0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4386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ítulo 2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93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3600" dirty="0" smtClean="0">
                <a:solidFill>
                  <a:srgbClr val="FF6D00"/>
                </a:solidFill>
                <a:latin typeface="Simplon Oi Headline" pitchFamily="2" charset="0"/>
              </a:rPr>
              <a:t>Agenda </a:t>
            </a:r>
            <a:r>
              <a:rPr lang="en-US" sz="3600" dirty="0" err="1" smtClean="0">
                <a:solidFill>
                  <a:srgbClr val="FF6D00"/>
                </a:solidFill>
                <a:latin typeface="Simplon Oi Headline" pitchFamily="2" charset="0"/>
              </a:rPr>
              <a:t>semanal</a:t>
            </a:r>
            <a:r>
              <a:rPr lang="en-US" sz="3600" dirty="0" smtClean="0">
                <a:solidFill>
                  <a:srgbClr val="FF6D00"/>
                </a:solidFill>
                <a:latin typeface="Simplon Oi Headline" pitchFamily="2" charset="0"/>
              </a:rPr>
              <a:t> do </a:t>
            </a:r>
            <a:r>
              <a:rPr lang="en-US" sz="3600" dirty="0" err="1" smtClean="0">
                <a:solidFill>
                  <a:srgbClr val="FF6D00"/>
                </a:solidFill>
                <a:latin typeface="Simplon Oi Headline" pitchFamily="2" charset="0"/>
              </a:rPr>
              <a:t>projeto</a:t>
            </a:r>
            <a:endParaRPr lang="pt-BR" sz="3600" dirty="0">
              <a:solidFill>
                <a:srgbClr val="FF6D00"/>
              </a:solidFill>
              <a:latin typeface="Simplon Oi Headline" pitchFamily="2" charset="0"/>
            </a:endParaRPr>
          </a:p>
        </p:txBody>
      </p:sp>
      <p:sp>
        <p:nvSpPr>
          <p:cNvPr id="7" name="Text Box 81"/>
          <p:cNvSpPr txBox="1">
            <a:spLocks noChangeArrowheads="1"/>
          </p:cNvSpPr>
          <p:nvPr/>
        </p:nvSpPr>
        <p:spPr bwMode="auto">
          <a:xfrm>
            <a:off x="271293" y="1761518"/>
            <a:ext cx="1709907" cy="18706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Simplon BP Regular" pitchFamily="2" charset="0"/>
              </a:rPr>
              <a:t>Checkpoint evolução de ações em andamento Core Team Oi</a:t>
            </a:r>
            <a:endParaRPr lang="pt-BR" sz="1200" dirty="0" smtClean="0">
              <a:latin typeface="Simplon BP Regular" pitchFamily="2" charset="0"/>
            </a:endParaRPr>
          </a:p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Simplon BP Regular" pitchFamily="2" charset="0"/>
              </a:rPr>
              <a:t>Checkpoint WEDO</a:t>
            </a:r>
            <a:endParaRPr lang="pt-BR" sz="1200" dirty="0">
              <a:latin typeface="Simplon BP Regular" pitchFamily="2" charset="0"/>
            </a:endParaRPr>
          </a:p>
          <a:p>
            <a:pPr marL="88900" indent="-88900" algn="l">
              <a:spcAft>
                <a:spcPts val="600"/>
              </a:spcAft>
              <a:buClr>
                <a:schemeClr val="tx1"/>
              </a:buClr>
              <a:buSzPct val="75000"/>
            </a:pPr>
            <a:endParaRPr lang="pt-BR" sz="1200" dirty="0">
              <a:latin typeface="Simplon BP Regular" pitchFamily="2" charset="0"/>
            </a:endParaRPr>
          </a:p>
        </p:txBody>
      </p:sp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1715971575"/>
              </p:ext>
            </p:extLst>
          </p:nvPr>
        </p:nvGraphicFramePr>
        <p:xfrm>
          <a:off x="195942" y="1170284"/>
          <a:ext cx="8752115" cy="46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 Box 83"/>
          <p:cNvSpPr txBox="1">
            <a:spLocks noChangeArrowheads="1"/>
          </p:cNvSpPr>
          <p:nvPr/>
        </p:nvSpPr>
        <p:spPr bwMode="auto">
          <a:xfrm>
            <a:off x="7214048" y="1767261"/>
            <a:ext cx="1587052" cy="18649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88900" indent="-88900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Simplon BP Regular" pitchFamily="2" charset="0"/>
              </a:rPr>
              <a:t>Checkpoint executivo</a:t>
            </a:r>
            <a:endParaRPr lang="pt-BR" sz="1200" dirty="0">
              <a:latin typeface="Simplon BP Regular" pitchFamily="2" charset="0"/>
            </a:endParaRPr>
          </a:p>
        </p:txBody>
      </p:sp>
      <p:sp>
        <p:nvSpPr>
          <p:cNvPr id="17" name="Text Box 83"/>
          <p:cNvSpPr txBox="1">
            <a:spLocks noChangeArrowheads="1"/>
          </p:cNvSpPr>
          <p:nvPr/>
        </p:nvSpPr>
        <p:spPr bwMode="auto">
          <a:xfrm>
            <a:off x="5575748" y="1779961"/>
            <a:ext cx="1587052" cy="18522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88900" indent="-88900">
              <a:spcAft>
                <a:spcPts val="600"/>
              </a:spcAft>
              <a:buClr>
                <a:schemeClr val="tx1"/>
              </a:buClr>
              <a:buSzPct val="75000"/>
              <a:buFontTx/>
              <a:buChar char="•"/>
            </a:pPr>
            <a:r>
              <a:rPr lang="pt-BR" sz="1200" dirty="0" smtClean="0">
                <a:latin typeface="Simplon BP Regular" pitchFamily="2" charset="0"/>
              </a:rPr>
              <a:t>Status </a:t>
            </a:r>
            <a:r>
              <a:rPr lang="pt-BR" sz="1200" dirty="0" err="1" smtClean="0">
                <a:latin typeface="Simplon BP Regular" pitchFamily="2" charset="0"/>
              </a:rPr>
              <a:t>report</a:t>
            </a:r>
            <a:r>
              <a:rPr lang="pt-BR" sz="1200" dirty="0" smtClean="0">
                <a:latin typeface="Simplon BP Regular" pitchFamily="2" charset="0"/>
              </a:rPr>
              <a:t> Infra, Operações e Segurança da Informação.</a:t>
            </a:r>
            <a:endParaRPr lang="pt-BR" sz="1200" dirty="0">
              <a:latin typeface="Simplon BP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3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3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1&quot;&gt;&lt;elem m_fUsage=&quot;1.00000000000000000000E+000&quot;&gt;&lt;m_ppcolschidx val=&quot;0&quot;/&gt;&lt;m_rgb r=&quot;e9&quot; g=&quot;d8&quot; b=&quot;1&quot;/&gt;&lt;/elem&gt;&lt;/m_vecMRU&gt;&lt;/m_mruColor&gt;&lt;m_mapectfillschemeMRU&gt;&lt;key val=&quot;4&quot;/&gt;&lt;elem&gt;&lt;m_nPartnerID val=&quot;530&quot;/&gt;&lt;m_nIndex val=&quot;2&quot;/&gt;&lt;/elem&gt;&lt;/m_mapectfillschemeMRU&gt;&lt;m_eweekdayFirstOfWeek val=&quot;1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&gt;&lt;m_strFormatTime&gt;%1/%y&lt;/m_strFormatTime&gt;&lt;/m_precDefault&gt;&lt;/CDefaultPrec&gt;&lt;CDefaultPrec id=&quot;3&quot;&gt;&lt;m_precDefault/&gt;&lt;/CDefaultPrec&gt;&lt;CDefaultPrec id=&quot;2&quot;&gt;&lt;m_precDefault/&gt;&lt;/CDefaultPrec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f7nxWXmEm7k5Mmdvqsy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f7nxWXmEm7k5Mmdvqsy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f7nxWXmEm7k5Mmdvqsy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f7nxWXmEm7k5Mmdvqsy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f7nxWXmEm7k5Mmdvqsy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f7nxWXmEm7k5Mmdvqsy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f7nxWXmEm7k5Mmdvqsy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BBR0598.TP.130513.PPT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2_Base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2.potx [Somente leitura]" id="{3AEC3B34-0B1C-45A4-A1E9-C16ED717C3E1}" vid="{2D8F0F73-0309-4DA4-837E-9300297D75E8}"/>
    </a:ext>
  </a:extLst>
</a:theme>
</file>

<file path=ppt/theme/theme11.xml><?xml version="1.0" encoding="utf-8"?>
<a:theme xmlns:a="http://schemas.openxmlformats.org/drawingml/2006/main" name="3_Base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2.potx [Somente leitura]" id="{3AEC3B34-0B1C-45A4-A1E9-C16ED717C3E1}" vid="{2D8F0F73-0309-4DA4-837E-9300297D75E8}"/>
    </a:ext>
  </a:extLst>
</a:theme>
</file>

<file path=ppt/theme/theme12.xml><?xml version="1.0" encoding="utf-8"?>
<a:theme xmlns:a="http://schemas.openxmlformats.org/drawingml/2006/main" name="Oi Mestre_Roxo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D633ACB-E436-40B5-8FC8-A0E2E76C29F1}" vid="{1803645D-E579-41F6-A920-D51F0D581FC5}"/>
    </a:ext>
  </a:extLst>
</a:theme>
</file>

<file path=ppt/theme/theme13.xml><?xml version="1.0" encoding="utf-8"?>
<a:theme xmlns:a="http://schemas.openxmlformats.org/drawingml/2006/main" name="4_Base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2.potx [Somente leitura]" id="{3AEC3B34-0B1C-45A4-A1E9-C16ED717C3E1}" vid="{2D8F0F73-0309-4DA4-837E-9300297D75E8}"/>
    </a:ext>
  </a:extLst>
</a:theme>
</file>

<file path=ppt/theme/theme14.xml><?xml version="1.0" encoding="utf-8"?>
<a:theme xmlns:a="http://schemas.openxmlformats.org/drawingml/2006/main" name="4_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15.xml><?xml version="1.0" encoding="utf-8"?>
<a:theme xmlns:a="http://schemas.openxmlformats.org/drawingml/2006/main" name="5_Base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2.potx [Somente leitura]" id="{3AEC3B34-0B1C-45A4-A1E9-C16ED717C3E1}" vid="{2D8F0F73-0309-4DA4-837E-9300297D75E8}"/>
    </a:ext>
  </a:extLst>
</a:theme>
</file>

<file path=ppt/theme/theme16.xml><?xml version="1.0" encoding="utf-8"?>
<a:theme xmlns:a="http://schemas.openxmlformats.org/drawingml/2006/main" name="5_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17.xml><?xml version="1.0" encoding="utf-8"?>
<a:theme xmlns:a="http://schemas.openxmlformats.org/drawingml/2006/main" name="7_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18.xml><?xml version="1.0" encoding="utf-8"?>
<a:theme xmlns:a="http://schemas.openxmlformats.org/drawingml/2006/main" name="Bloqueio Parcial Banda Larga Fixo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D633ACB-E436-40B5-8FC8-A0E2E76C29F1}" vid="{F09D9C31-3427-414E-9EA0-15981CE6AB2C}"/>
    </a:ext>
  </a:extLst>
</a:theme>
</file>

<file path=ppt/theme/theme19.xml><?xml version="1.0" encoding="utf-8"?>
<a:theme xmlns:a="http://schemas.openxmlformats.org/drawingml/2006/main" name="1_Oi Mestre_Roxo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D633ACB-E436-40B5-8FC8-A0E2E76C29F1}" vid="{1803645D-E579-41F6-A920-D51F0D581FC5}"/>
    </a:ext>
  </a:extLst>
</a:theme>
</file>

<file path=ppt/theme/theme2.xml><?xml version="1.0" encoding="utf-8"?>
<a:theme xmlns:a="http://schemas.openxmlformats.org/drawingml/2006/main" name="Blank">
  <a:themeElements>
    <a:clrScheme name="Custom 191">
      <a:dk1>
        <a:srgbClr val="000000"/>
      </a:dk1>
      <a:lt1>
        <a:srgbClr val="FFFFFF"/>
      </a:lt1>
      <a:dk2>
        <a:srgbClr val="00474C"/>
      </a:dk2>
      <a:lt2>
        <a:srgbClr val="FFFFFF"/>
      </a:lt2>
      <a:accent1>
        <a:srgbClr val="B2DBDE"/>
      </a:accent1>
      <a:accent2>
        <a:srgbClr val="4DACB3"/>
      </a:accent2>
      <a:accent3>
        <a:srgbClr val="008892"/>
      </a:accent3>
      <a:accent4>
        <a:srgbClr val="00474C"/>
      </a:accent4>
      <a:accent5>
        <a:srgbClr val="FF6600"/>
      </a:accent5>
      <a:accent6>
        <a:srgbClr val="808080"/>
      </a:accent6>
      <a:hlink>
        <a:srgbClr val="008892"/>
      </a:hlink>
      <a:folHlink>
        <a:srgbClr val="00474C"/>
      </a:folHlink>
    </a:clrScheme>
    <a:fontScheme name="McKJapanes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6_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Blank">
  <a:themeElements>
    <a:clrScheme name="Custom 191">
      <a:dk1>
        <a:srgbClr val="000000"/>
      </a:dk1>
      <a:lt1>
        <a:srgbClr val="FFFFFF"/>
      </a:lt1>
      <a:dk2>
        <a:srgbClr val="00474C"/>
      </a:dk2>
      <a:lt2>
        <a:srgbClr val="FFFFFF"/>
      </a:lt2>
      <a:accent1>
        <a:srgbClr val="B2DBDE"/>
      </a:accent1>
      <a:accent2>
        <a:srgbClr val="4DACB3"/>
      </a:accent2>
      <a:accent3>
        <a:srgbClr val="008892"/>
      </a:accent3>
      <a:accent4>
        <a:srgbClr val="00474C"/>
      </a:accent4>
      <a:accent5>
        <a:srgbClr val="FF6600"/>
      </a:accent5>
      <a:accent6>
        <a:srgbClr val="808080"/>
      </a:accent6>
      <a:hlink>
        <a:srgbClr val="008892"/>
      </a:hlink>
      <a:folHlink>
        <a:srgbClr val="00474C"/>
      </a:folHlink>
    </a:clrScheme>
    <a:fontScheme name="McKJapanes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2_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3_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Base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2.potx [Somente leitura]" id="{3AEC3B34-0B1C-45A4-A1E9-C16ED717C3E1}" vid="{2D8F0F73-0309-4DA4-837E-9300297D75E8}"/>
    </a:ext>
  </a:extLst>
</a:theme>
</file>

<file path=ppt/theme/theme9.xml><?xml version="1.0" encoding="utf-8"?>
<a:theme xmlns:a="http://schemas.openxmlformats.org/drawingml/2006/main" name="1_Base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i2016_template_v02.potx [Somente leitura]" id="{3AEC3B34-0B1C-45A4-A1E9-C16ED717C3E1}" vid="{2D8F0F73-0309-4DA4-837E-9300297D75E8}"/>
    </a:ext>
  </a:extLst>
</a:theme>
</file>

<file path=ppt/theme/themeOverride1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Escritório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Escritório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FutureBrand Colour Palett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8434BB"/>
    </a:accent1>
    <a:accent2>
      <a:srgbClr val="CA005D"/>
    </a:accent2>
    <a:accent3>
      <a:srgbClr val="E4D700"/>
    </a:accent3>
    <a:accent4>
      <a:srgbClr val="ED2939"/>
    </a:accent4>
    <a:accent5>
      <a:srgbClr val="009B38"/>
    </a:accent5>
    <a:accent6>
      <a:srgbClr val="00B9E4"/>
    </a:accent6>
    <a:hlink>
      <a:srgbClr val="000000"/>
    </a:hlink>
    <a:folHlink>
      <a:srgbClr val="000080"/>
    </a:folHlink>
  </a:clrScheme>
  <a:fontScheme name="FUTUREBRAND">
    <a:majorFont>
      <a:latin typeface="Museo Sans 300"/>
      <a:ea typeface=""/>
      <a:cs typeface=""/>
    </a:majorFont>
    <a:minorFont>
      <a:latin typeface="Georgi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C82C0AC69D28145B78355A31DAD8B76" ma:contentTypeVersion="1" ma:contentTypeDescription="Crie um novo documento." ma:contentTypeScope="" ma:versionID="c9262f290b72f011e454101c02818f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e078010f886becc52d8153076464ff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112BB5-BFCB-4014-A61A-9526562E32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1AB35F4-13D5-4EF7-9906-2B17145DB2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FE43F0-B2E4-4B8F-BB5D-28B2EAB90953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FBBR0598.TP.130513.PPT</Template>
  <TotalTime>85330</TotalTime>
  <Words>3348</Words>
  <Application>Microsoft Office PowerPoint</Application>
  <PresentationFormat>Apresentação na tela (16:9)</PresentationFormat>
  <Paragraphs>661</Paragraphs>
  <Slides>36</Slides>
  <Notes>7</Notes>
  <HiddenSlides>22</HiddenSlides>
  <MMClips>0</MMClips>
  <ScaleCrop>false</ScaleCrop>
  <HeadingPairs>
    <vt:vector size="8" baseType="variant">
      <vt:variant>
        <vt:lpstr>Fontes usadas</vt:lpstr>
      </vt:variant>
      <vt:variant>
        <vt:i4>13</vt:i4>
      </vt:variant>
      <vt:variant>
        <vt:lpstr>Tema</vt:lpstr>
      </vt:variant>
      <vt:variant>
        <vt:i4>20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70" baseType="lpstr">
      <vt:lpstr>MS Gothic</vt:lpstr>
      <vt:lpstr>MS PGothic</vt:lpstr>
      <vt:lpstr>Arial</vt:lpstr>
      <vt:lpstr>Calibri</vt:lpstr>
      <vt:lpstr>Georgia</vt:lpstr>
      <vt:lpstr>Museo Sans 300</vt:lpstr>
      <vt:lpstr>Simplon BP</vt:lpstr>
      <vt:lpstr>Simplon BP Bold</vt:lpstr>
      <vt:lpstr>Simplon BP Light</vt:lpstr>
      <vt:lpstr>Simplon BP Regular</vt:lpstr>
      <vt:lpstr>Simplon Oi Headline</vt:lpstr>
      <vt:lpstr>Times New Roman</vt:lpstr>
      <vt:lpstr>Wingdings</vt:lpstr>
      <vt:lpstr>FBBR0598.TP.130513.PPT</vt:lpstr>
      <vt:lpstr>Blank</vt:lpstr>
      <vt:lpstr>1_Blank</vt:lpstr>
      <vt:lpstr>FBBR0598.TP.130513</vt:lpstr>
      <vt:lpstr>1_FBBR0598.TP.130513</vt:lpstr>
      <vt:lpstr>2_FBBR0598.TP.130513</vt:lpstr>
      <vt:lpstr>3_FBBR0598.TP.130513</vt:lpstr>
      <vt:lpstr>Base_Azul</vt:lpstr>
      <vt:lpstr>1_Base_Azul</vt:lpstr>
      <vt:lpstr>2_Base_Azul</vt:lpstr>
      <vt:lpstr>3_Base_Azul</vt:lpstr>
      <vt:lpstr>Oi Mestre_Roxo</vt:lpstr>
      <vt:lpstr>4_Base_Azul</vt:lpstr>
      <vt:lpstr>4_FBBR0598.TP.130513</vt:lpstr>
      <vt:lpstr>5_Base_Azul</vt:lpstr>
      <vt:lpstr>5_FBBR0598.TP.130513</vt:lpstr>
      <vt:lpstr>7_FBBR0598.TP.130513</vt:lpstr>
      <vt:lpstr>Bloqueio Parcial Banda Larga Fixo</vt:lpstr>
      <vt:lpstr>1_Oi Mestre_Roxo</vt:lpstr>
      <vt:lpstr>6_FBBR0598.TP.130513</vt:lpstr>
      <vt:lpstr>Slide do think-cell</vt:lpstr>
      <vt:lpstr>Projeto novo Antifraude RAID-FMS</vt:lpstr>
      <vt:lpstr>sumário</vt:lpstr>
      <vt:lpstr>Objetivo do projeto</vt:lpstr>
      <vt:lpstr>Escopo (RESUMO PT WEDO)</vt:lpstr>
      <vt:lpstr>Beneficios diretos e indiretos</vt:lpstr>
      <vt:lpstr>Apresentação do PowerPoint</vt:lpstr>
      <vt:lpstr>CRONOGRAMA MACRO onda 1 (PT WEDO)</vt:lpstr>
      <vt:lpstr>Apresentação do PowerPoint</vt:lpstr>
      <vt:lpstr>Agenda semanal do projeto</vt:lpstr>
      <vt:lpstr>Próximos passos</vt:lpstr>
      <vt:lpstr>Arquitetura AF OI -&gt; EVOLUÇÂO RAID-FMS</vt:lpstr>
      <vt:lpstr>Arquitetura FISICA RAID-FMS (draft)</vt:lpstr>
      <vt:lpstr>Principais premissas e restrições (PT WEDO)</vt:lpstr>
      <vt:lpstr>Obrigado.</vt:lpstr>
      <vt:lpstr>Apresentação do PowerPoint</vt:lpstr>
      <vt:lpstr>Apresentação do PowerPoint</vt:lpstr>
      <vt:lpstr>Apresentação do PowerPoint</vt:lpstr>
      <vt:lpstr>Modernizar a arquitetura da gestão de fraude aumenta a eficiência e nos prepara para novos modelos de negócio.</vt:lpstr>
      <vt:lpstr>TENDÊNCIAS APONTAM PARA AUTOMATIZAÇÃO DAS AÇÕES DE PREVENÇÃO E MACHINE LEARNING</vt:lpstr>
      <vt:lpstr>Modernizar a arquitetura da gestão DE fraudes aumenta A eficiência e prepara para PREVENIR novos CENÁRIOS DE PERDA</vt:lpstr>
      <vt:lpstr>Apresentação do PowerPoint</vt:lpstr>
      <vt:lpstr>INICIATIVAS PLANEJADAS OU EM CURSO</vt:lpstr>
      <vt:lpstr>Apresentação do PowerPoint</vt:lpstr>
      <vt:lpstr>Apresentação do PowerPoint</vt:lpstr>
      <vt:lpstr>Apresentação do PowerPoint</vt:lpstr>
      <vt:lpstr>Apresentação do PowerPoint</vt:lpstr>
      <vt:lpstr>planejamos um roadmap priorizando os principais problemas e benefícios mapeados até o momento.</vt:lpstr>
      <vt:lpstr>planejamos um roadmap priorizando os principais problemas e benefícios mapeados até o momento.</vt:lpstr>
      <vt:lpstr>Apresentação do PowerPoint</vt:lpstr>
      <vt:lpstr>planejamos um roadmap  priorizando os principais problemas e benefícios mapeados até o momento.</vt:lpstr>
      <vt:lpstr>Apresentação do PowerPoint</vt:lpstr>
      <vt:lpstr>ARQUITETURA E FEATURES DA SOLUÇão da WEDO</vt:lpstr>
      <vt:lpstr>Insira o título do projeto aqui </vt:lpstr>
      <vt:lpstr>Insira o Título do slide aqui. lorem ipsum dolor sit amet</vt:lpstr>
      <vt:lpstr>Insira o título do projeto aqui. Lorem ipsum dolor sit ameT</vt:lpstr>
      <vt:lpstr>Insira o título do projeto aqui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Insira o título do projeto em até duas linhas</dc:title>
  <dc:creator>FutureBrand</dc:creator>
  <cp:lastModifiedBy>Leandro Marcos Frossard</cp:lastModifiedBy>
  <cp:revision>1946</cp:revision>
  <cp:lastPrinted>2017-06-29T22:57:16Z</cp:lastPrinted>
  <dcterms:created xsi:type="dcterms:W3CDTF">2013-05-14T05:19:21Z</dcterms:created>
  <dcterms:modified xsi:type="dcterms:W3CDTF">2017-08-15T20:29:17Z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0x010100AC82C0AC69D28145B78355A31DAD8B76</vt:lpwstr>
  </property>
</Properties>
</file>